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Saira Medium" charset="1" panose="00000600000000000000"/>
      <p:regular r:id="rId19"/>
    </p:embeddedFont>
    <p:embeddedFont>
      <p:font typeface="Roboto" charset="1" panose="02000000000000000000"/>
      <p:regular r:id="rId20"/>
    </p:embeddedFont>
    <p:embeddedFont>
      <p:font typeface="Roboto Bold" charset="1" panose="02000000000000000000"/>
      <p:regular r:id="rId22"/>
    </p:embeddedFont>
    <p:embeddedFont>
      <p:font typeface="Saira Light" charset="1" panose="000004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fonts/font22.fntdata" Type="http://schemas.openxmlformats.org/officeDocument/2006/relationships/font"/><Relationship Id="rId23" Target="notesSlides/notesSlide3.xml" Type="http://schemas.openxmlformats.org/officeDocument/2006/relationships/notesSlide"/><Relationship Id="rId24" Target="fonts/font24.fntdata" Type="http://schemas.openxmlformats.org/officeDocument/2006/relationships/font"/><Relationship Id="rId25" Target="notesSlides/notesSlide4.xml" Type="http://schemas.openxmlformats.org/officeDocument/2006/relationships/notesSlide"/><Relationship Id="rId26" Target="notesSlides/notesSlide5.xml" Type="http://schemas.openxmlformats.org/officeDocument/2006/relationships/notesSlide"/><Relationship Id="rId27" Target="notesSlides/notesSlide6.xml" Type="http://schemas.openxmlformats.org/officeDocument/2006/relationships/notesSlide"/><Relationship Id="rId28" Target="notesSlides/notesSlide7.xml" Type="http://schemas.openxmlformats.org/officeDocument/2006/relationships/notesSlide"/><Relationship Id="rId29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9.xml" Type="http://schemas.openxmlformats.org/officeDocument/2006/relationships/notesSlide"/><Relationship Id="rId31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50238" y="2757192"/>
            <a:ext cx="9445523" cy="1790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Comprehensive Study on Mutual Funds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50238" y="4642542"/>
            <a:ext cx="9445523" cy="1436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Structure, Classification, Operations &amp; Fund Design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50238" y="6408982"/>
            <a:ext cx="9445523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 Research Study on Financial Markets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8" y="6961737"/>
            <a:ext cx="9445523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9902" indent="-164951" lvl="1">
              <a:lnSpc>
                <a:spcPts val="3562"/>
              </a:lnSpc>
              <a:buFont typeface="Arial"/>
              <a:buChar char="•"/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Understanding Investment Vehicles for Wealth Creation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3633340"/>
            <a:ext cx="14176619" cy="1829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37"/>
              </a:lnSpc>
            </a:pPr>
            <a:r>
              <a:rPr lang="en-US" sz="11124" b="true">
                <a:solidFill>
                  <a:srgbClr val="FC8337"/>
                </a:solidFill>
                <a:latin typeface="Saira Medium"/>
                <a:ea typeface="Saira Medium"/>
                <a:cs typeface="Saira Medium"/>
                <a:sym typeface="Saira Medium"/>
              </a:rPr>
              <a:t>Thank You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5905795"/>
            <a:ext cx="16303523" cy="690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7"/>
              </a:lnSpc>
            </a:pPr>
            <a:r>
              <a:rPr lang="en-US" sz="275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Ayush Singh | January 2026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2226764" y="586683"/>
            <a:ext cx="7380837" cy="702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74"/>
              </a:lnSpc>
            </a:pPr>
            <a:r>
              <a:rPr lang="en-US" sz="4250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Understanding Mutual Funds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2226764" y="1726559"/>
            <a:ext cx="13834472" cy="1279322"/>
            <a:chOff x="0" y="0"/>
            <a:chExt cx="18445963" cy="17057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445987" cy="1705864"/>
            </a:xfrm>
            <a:custGeom>
              <a:avLst/>
              <a:gdLst/>
              <a:ahLst/>
              <a:cxnLst/>
              <a:rect r="r" b="b" t="t" l="l"/>
              <a:pathLst>
                <a:path h="1705864" w="18445987">
                  <a:moveTo>
                    <a:pt x="0" y="262509"/>
                  </a:moveTo>
                  <a:cubicBezTo>
                    <a:pt x="0" y="117475"/>
                    <a:pt x="117475" y="0"/>
                    <a:pt x="262509" y="0"/>
                  </a:cubicBezTo>
                  <a:lnTo>
                    <a:pt x="18183479" y="0"/>
                  </a:lnTo>
                  <a:cubicBezTo>
                    <a:pt x="18328385" y="0"/>
                    <a:pt x="18445987" y="117475"/>
                    <a:pt x="18445987" y="262509"/>
                  </a:cubicBezTo>
                  <a:lnTo>
                    <a:pt x="18445987" y="1443355"/>
                  </a:lnTo>
                  <a:cubicBezTo>
                    <a:pt x="18445987" y="1588262"/>
                    <a:pt x="18328512" y="1705864"/>
                    <a:pt x="18183479" y="1705864"/>
                  </a:cubicBezTo>
                  <a:lnTo>
                    <a:pt x="262509" y="1705864"/>
                  </a:lnTo>
                  <a:cubicBezTo>
                    <a:pt x="117475" y="1705737"/>
                    <a:pt x="0" y="1588262"/>
                    <a:pt x="0" y="1443355"/>
                  </a:cubicBezTo>
                  <a:close/>
                </a:path>
              </a:pathLst>
            </a:custGeom>
            <a:solidFill>
              <a:srgbClr val="4B1E01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8" id="8" descr="preencoded.png"/>
          <p:cNvSpPr/>
          <p:nvPr/>
        </p:nvSpPr>
        <p:spPr>
          <a:xfrm flipH="false" flipV="false" rot="0">
            <a:off x="2445391" y="2046532"/>
            <a:ext cx="273396" cy="218627"/>
          </a:xfrm>
          <a:custGeom>
            <a:avLst/>
            <a:gdLst/>
            <a:ahLst/>
            <a:cxnLst/>
            <a:rect r="r" b="b" t="t" l="l"/>
            <a:pathLst>
              <a:path h="218627" w="273396">
                <a:moveTo>
                  <a:pt x="0" y="0"/>
                </a:moveTo>
                <a:lnTo>
                  <a:pt x="273396" y="0"/>
                </a:lnTo>
                <a:lnTo>
                  <a:pt x="273396" y="218627"/>
                </a:lnTo>
                <a:lnTo>
                  <a:pt x="0" y="2186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14" t="0" r="-414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937424" y="1923602"/>
            <a:ext cx="12905184" cy="776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Key Definition:</a:t>
            </a:r>
            <a:r>
              <a:rPr lang="en-US" sz="168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"A mutual fund is a professionally managed investment vehicle that pools money from multiple investors to invest in diversified portfolios of stocks, bonds, or other securities."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26764" y="3333902"/>
            <a:ext cx="5792838" cy="410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Why Mutual Funds Exist - Four Pillars: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2217239" y="4062412"/>
            <a:ext cx="6826891" cy="2170357"/>
            <a:chOff x="0" y="0"/>
            <a:chExt cx="9102522" cy="289380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12700" y="12700"/>
              <a:ext cx="9077071" cy="2868422"/>
            </a:xfrm>
            <a:custGeom>
              <a:avLst/>
              <a:gdLst/>
              <a:ahLst/>
              <a:cxnLst/>
              <a:rect r="r" b="b" t="t" l="l"/>
              <a:pathLst>
                <a:path h="2868422" w="9077071">
                  <a:moveTo>
                    <a:pt x="0" y="262509"/>
                  </a:moveTo>
                  <a:cubicBezTo>
                    <a:pt x="0" y="117475"/>
                    <a:pt x="118237" y="0"/>
                    <a:pt x="264033" y="0"/>
                  </a:cubicBezTo>
                  <a:lnTo>
                    <a:pt x="8813038" y="0"/>
                  </a:lnTo>
                  <a:cubicBezTo>
                    <a:pt x="8958834" y="0"/>
                    <a:pt x="9077071" y="117475"/>
                    <a:pt x="9077071" y="262509"/>
                  </a:cubicBezTo>
                  <a:lnTo>
                    <a:pt x="9077071" y="2605913"/>
                  </a:lnTo>
                  <a:cubicBezTo>
                    <a:pt x="9077071" y="2750820"/>
                    <a:pt x="8958834" y="2868422"/>
                    <a:pt x="8813038" y="2868422"/>
                  </a:cubicBezTo>
                  <a:lnTo>
                    <a:pt x="264033" y="2868422"/>
                  </a:lnTo>
                  <a:cubicBezTo>
                    <a:pt x="118237" y="2868422"/>
                    <a:pt x="0" y="2750947"/>
                    <a:pt x="0" y="2605913"/>
                  </a:cubicBezTo>
                  <a:close/>
                </a:path>
              </a:pathLst>
            </a:custGeom>
            <a:solidFill>
              <a:srgbClr val="030303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102471" cy="2893822"/>
            </a:xfrm>
            <a:custGeom>
              <a:avLst/>
              <a:gdLst/>
              <a:ahLst/>
              <a:cxnLst/>
              <a:rect r="r" b="b" t="t" l="l"/>
              <a:pathLst>
                <a:path h="2893822" w="9102471">
                  <a:moveTo>
                    <a:pt x="0" y="275209"/>
                  </a:moveTo>
                  <a:cubicBezTo>
                    <a:pt x="0" y="123063"/>
                    <a:pt x="123952" y="0"/>
                    <a:pt x="276733" y="0"/>
                  </a:cubicBezTo>
                  <a:lnTo>
                    <a:pt x="8825738" y="0"/>
                  </a:lnTo>
                  <a:lnTo>
                    <a:pt x="8825738" y="12700"/>
                  </a:lnTo>
                  <a:lnTo>
                    <a:pt x="8825738" y="0"/>
                  </a:lnTo>
                  <a:cubicBezTo>
                    <a:pt x="8978519" y="0"/>
                    <a:pt x="9102471" y="123063"/>
                    <a:pt x="9102471" y="275209"/>
                  </a:cubicBezTo>
                  <a:lnTo>
                    <a:pt x="9089771" y="275209"/>
                  </a:lnTo>
                  <a:lnTo>
                    <a:pt x="9102471" y="275209"/>
                  </a:lnTo>
                  <a:lnTo>
                    <a:pt x="9102471" y="2618613"/>
                  </a:lnTo>
                  <a:lnTo>
                    <a:pt x="9089771" y="2618613"/>
                  </a:lnTo>
                  <a:lnTo>
                    <a:pt x="9102471" y="2618613"/>
                  </a:lnTo>
                  <a:cubicBezTo>
                    <a:pt x="9102471" y="2770632"/>
                    <a:pt x="8978519" y="2893822"/>
                    <a:pt x="8825738" y="2893822"/>
                  </a:cubicBezTo>
                  <a:lnTo>
                    <a:pt x="8825738" y="2881122"/>
                  </a:lnTo>
                  <a:lnTo>
                    <a:pt x="8825738" y="2893822"/>
                  </a:lnTo>
                  <a:lnTo>
                    <a:pt x="276733" y="2893822"/>
                  </a:lnTo>
                  <a:lnTo>
                    <a:pt x="276733" y="2881122"/>
                  </a:lnTo>
                  <a:lnTo>
                    <a:pt x="276733" y="2893822"/>
                  </a:lnTo>
                  <a:cubicBezTo>
                    <a:pt x="123952" y="2893822"/>
                    <a:pt x="0" y="2770632"/>
                    <a:pt x="0" y="2618613"/>
                  </a:cubicBezTo>
                  <a:lnTo>
                    <a:pt x="0" y="275209"/>
                  </a:lnTo>
                  <a:lnTo>
                    <a:pt x="12700" y="275209"/>
                  </a:lnTo>
                  <a:lnTo>
                    <a:pt x="0" y="275209"/>
                  </a:lnTo>
                  <a:moveTo>
                    <a:pt x="25400" y="275209"/>
                  </a:moveTo>
                  <a:lnTo>
                    <a:pt x="25400" y="2618613"/>
                  </a:lnTo>
                  <a:lnTo>
                    <a:pt x="12700" y="2618613"/>
                  </a:lnTo>
                  <a:lnTo>
                    <a:pt x="25400" y="2618613"/>
                  </a:lnTo>
                  <a:cubicBezTo>
                    <a:pt x="25400" y="2756535"/>
                    <a:pt x="137922" y="2868422"/>
                    <a:pt x="276733" y="2868422"/>
                  </a:cubicBezTo>
                  <a:lnTo>
                    <a:pt x="8825738" y="2868422"/>
                  </a:lnTo>
                  <a:cubicBezTo>
                    <a:pt x="8964676" y="2868422"/>
                    <a:pt x="9077071" y="2756535"/>
                    <a:pt x="9077071" y="2618613"/>
                  </a:cubicBezTo>
                  <a:lnTo>
                    <a:pt x="9077071" y="275209"/>
                  </a:lnTo>
                  <a:cubicBezTo>
                    <a:pt x="9077071" y="137287"/>
                    <a:pt x="8964676" y="25400"/>
                    <a:pt x="8825738" y="25400"/>
                  </a:cubicBezTo>
                  <a:lnTo>
                    <a:pt x="276733" y="25400"/>
                  </a:lnTo>
                  <a:lnTo>
                    <a:pt x="276733" y="12700"/>
                  </a:lnTo>
                  <a:lnTo>
                    <a:pt x="276733" y="25400"/>
                  </a:lnTo>
                  <a:cubicBezTo>
                    <a:pt x="137922" y="25400"/>
                    <a:pt x="25400" y="137287"/>
                    <a:pt x="25400" y="275209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4" id="14"/>
          <p:cNvSpPr txBox="true"/>
          <p:nvPr/>
        </p:nvSpPr>
        <p:spPr>
          <a:xfrm rot="0">
            <a:off x="2464441" y="4309615"/>
            <a:ext cx="3339408" cy="341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Professional Management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64441" y="4706245"/>
            <a:ext cx="6332487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Full-time investment experts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64441" y="5132784"/>
            <a:ext cx="6332487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Dedicated research teams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464441" y="5559323"/>
            <a:ext cx="6332487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Systematic investment processes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243717" y="4062412"/>
            <a:ext cx="6827044" cy="2170357"/>
            <a:chOff x="0" y="0"/>
            <a:chExt cx="9102725" cy="289380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2700" y="12700"/>
              <a:ext cx="9077325" cy="2868422"/>
            </a:xfrm>
            <a:custGeom>
              <a:avLst/>
              <a:gdLst/>
              <a:ahLst/>
              <a:cxnLst/>
              <a:rect r="r" b="b" t="t" l="l"/>
              <a:pathLst>
                <a:path h="2868422" w="9077325">
                  <a:moveTo>
                    <a:pt x="0" y="262509"/>
                  </a:moveTo>
                  <a:cubicBezTo>
                    <a:pt x="0" y="117475"/>
                    <a:pt x="118237" y="0"/>
                    <a:pt x="264033" y="0"/>
                  </a:cubicBezTo>
                  <a:lnTo>
                    <a:pt x="8813292" y="0"/>
                  </a:lnTo>
                  <a:cubicBezTo>
                    <a:pt x="8959088" y="0"/>
                    <a:pt x="9077325" y="117475"/>
                    <a:pt x="9077325" y="262509"/>
                  </a:cubicBezTo>
                  <a:lnTo>
                    <a:pt x="9077325" y="2605913"/>
                  </a:lnTo>
                  <a:cubicBezTo>
                    <a:pt x="9077325" y="2750820"/>
                    <a:pt x="8959088" y="2868422"/>
                    <a:pt x="8813292" y="2868422"/>
                  </a:cubicBezTo>
                  <a:lnTo>
                    <a:pt x="264033" y="2868422"/>
                  </a:lnTo>
                  <a:cubicBezTo>
                    <a:pt x="118237" y="2868422"/>
                    <a:pt x="0" y="2750947"/>
                    <a:pt x="0" y="2605913"/>
                  </a:cubicBezTo>
                  <a:close/>
                </a:path>
              </a:pathLst>
            </a:custGeom>
            <a:solidFill>
              <a:srgbClr val="030303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102725" cy="2893822"/>
            </a:xfrm>
            <a:custGeom>
              <a:avLst/>
              <a:gdLst/>
              <a:ahLst/>
              <a:cxnLst/>
              <a:rect r="r" b="b" t="t" l="l"/>
              <a:pathLst>
                <a:path h="2893822" w="9102725">
                  <a:moveTo>
                    <a:pt x="0" y="275209"/>
                  </a:moveTo>
                  <a:cubicBezTo>
                    <a:pt x="0" y="123063"/>
                    <a:pt x="123952" y="0"/>
                    <a:pt x="276733" y="0"/>
                  </a:cubicBezTo>
                  <a:lnTo>
                    <a:pt x="8825992" y="0"/>
                  </a:lnTo>
                  <a:lnTo>
                    <a:pt x="8825992" y="12700"/>
                  </a:lnTo>
                  <a:lnTo>
                    <a:pt x="8825992" y="0"/>
                  </a:lnTo>
                  <a:cubicBezTo>
                    <a:pt x="8978774" y="0"/>
                    <a:pt x="9102725" y="123063"/>
                    <a:pt x="9102725" y="275209"/>
                  </a:cubicBezTo>
                  <a:lnTo>
                    <a:pt x="9090025" y="275209"/>
                  </a:lnTo>
                  <a:lnTo>
                    <a:pt x="9102725" y="275209"/>
                  </a:lnTo>
                  <a:lnTo>
                    <a:pt x="9102725" y="2618613"/>
                  </a:lnTo>
                  <a:lnTo>
                    <a:pt x="9090025" y="2618613"/>
                  </a:lnTo>
                  <a:lnTo>
                    <a:pt x="9102725" y="2618613"/>
                  </a:lnTo>
                  <a:cubicBezTo>
                    <a:pt x="9102725" y="2770632"/>
                    <a:pt x="8978774" y="2893822"/>
                    <a:pt x="8825992" y="2893822"/>
                  </a:cubicBezTo>
                  <a:lnTo>
                    <a:pt x="8825992" y="2881122"/>
                  </a:lnTo>
                  <a:lnTo>
                    <a:pt x="8825992" y="2893822"/>
                  </a:lnTo>
                  <a:lnTo>
                    <a:pt x="276733" y="2893822"/>
                  </a:lnTo>
                  <a:lnTo>
                    <a:pt x="276733" y="2881122"/>
                  </a:lnTo>
                  <a:lnTo>
                    <a:pt x="276733" y="2893822"/>
                  </a:lnTo>
                  <a:cubicBezTo>
                    <a:pt x="123952" y="2893822"/>
                    <a:pt x="0" y="2770632"/>
                    <a:pt x="0" y="2618613"/>
                  </a:cubicBezTo>
                  <a:lnTo>
                    <a:pt x="0" y="275209"/>
                  </a:lnTo>
                  <a:lnTo>
                    <a:pt x="12700" y="275209"/>
                  </a:lnTo>
                  <a:lnTo>
                    <a:pt x="0" y="275209"/>
                  </a:lnTo>
                  <a:moveTo>
                    <a:pt x="25400" y="275209"/>
                  </a:moveTo>
                  <a:lnTo>
                    <a:pt x="25400" y="2618613"/>
                  </a:lnTo>
                  <a:lnTo>
                    <a:pt x="12700" y="2618613"/>
                  </a:lnTo>
                  <a:lnTo>
                    <a:pt x="25400" y="2618613"/>
                  </a:lnTo>
                  <a:cubicBezTo>
                    <a:pt x="25400" y="2756535"/>
                    <a:pt x="137922" y="2868422"/>
                    <a:pt x="276733" y="2868422"/>
                  </a:cubicBezTo>
                  <a:lnTo>
                    <a:pt x="8825992" y="2868422"/>
                  </a:lnTo>
                  <a:cubicBezTo>
                    <a:pt x="8964930" y="2868422"/>
                    <a:pt x="9077325" y="2756535"/>
                    <a:pt x="9077325" y="2618613"/>
                  </a:cubicBezTo>
                  <a:lnTo>
                    <a:pt x="9077325" y="275209"/>
                  </a:lnTo>
                  <a:cubicBezTo>
                    <a:pt x="9077325" y="137287"/>
                    <a:pt x="8964803" y="25400"/>
                    <a:pt x="8825992" y="25400"/>
                  </a:cubicBezTo>
                  <a:lnTo>
                    <a:pt x="276733" y="25400"/>
                  </a:lnTo>
                  <a:lnTo>
                    <a:pt x="276733" y="12700"/>
                  </a:lnTo>
                  <a:lnTo>
                    <a:pt x="276733" y="25400"/>
                  </a:lnTo>
                  <a:cubicBezTo>
                    <a:pt x="137922" y="25400"/>
                    <a:pt x="25400" y="137287"/>
                    <a:pt x="25400" y="275209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9490920" y="4309615"/>
            <a:ext cx="2782491" cy="341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Instant Diversification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490920" y="4706245"/>
            <a:ext cx="6332639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Access to 50-200+ securities with small investment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90920" y="5132784"/>
            <a:ext cx="6332639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Reduces company-specific risk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90920" y="5559323"/>
            <a:ext cx="6332639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Geographic and sector diversification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2217239" y="6432347"/>
            <a:ext cx="6826891" cy="2170357"/>
            <a:chOff x="0" y="0"/>
            <a:chExt cx="9102522" cy="2893809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12700" y="12700"/>
              <a:ext cx="9077071" cy="2868422"/>
            </a:xfrm>
            <a:custGeom>
              <a:avLst/>
              <a:gdLst/>
              <a:ahLst/>
              <a:cxnLst/>
              <a:rect r="r" b="b" t="t" l="l"/>
              <a:pathLst>
                <a:path h="2868422" w="9077071">
                  <a:moveTo>
                    <a:pt x="0" y="262509"/>
                  </a:moveTo>
                  <a:cubicBezTo>
                    <a:pt x="0" y="117475"/>
                    <a:pt x="118237" y="0"/>
                    <a:pt x="264033" y="0"/>
                  </a:cubicBezTo>
                  <a:lnTo>
                    <a:pt x="8813038" y="0"/>
                  </a:lnTo>
                  <a:cubicBezTo>
                    <a:pt x="8958834" y="0"/>
                    <a:pt x="9077071" y="117475"/>
                    <a:pt x="9077071" y="262509"/>
                  </a:cubicBezTo>
                  <a:lnTo>
                    <a:pt x="9077071" y="2605913"/>
                  </a:lnTo>
                  <a:cubicBezTo>
                    <a:pt x="9077071" y="2750820"/>
                    <a:pt x="8958834" y="2868422"/>
                    <a:pt x="8813038" y="2868422"/>
                  </a:cubicBezTo>
                  <a:lnTo>
                    <a:pt x="264033" y="2868422"/>
                  </a:lnTo>
                  <a:cubicBezTo>
                    <a:pt x="118237" y="2868422"/>
                    <a:pt x="0" y="2750947"/>
                    <a:pt x="0" y="2605913"/>
                  </a:cubicBezTo>
                  <a:close/>
                </a:path>
              </a:pathLst>
            </a:custGeom>
            <a:solidFill>
              <a:srgbClr val="030303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102471" cy="2893822"/>
            </a:xfrm>
            <a:custGeom>
              <a:avLst/>
              <a:gdLst/>
              <a:ahLst/>
              <a:cxnLst/>
              <a:rect r="r" b="b" t="t" l="l"/>
              <a:pathLst>
                <a:path h="2893822" w="9102471">
                  <a:moveTo>
                    <a:pt x="0" y="275209"/>
                  </a:moveTo>
                  <a:cubicBezTo>
                    <a:pt x="0" y="123063"/>
                    <a:pt x="123952" y="0"/>
                    <a:pt x="276733" y="0"/>
                  </a:cubicBezTo>
                  <a:lnTo>
                    <a:pt x="8825738" y="0"/>
                  </a:lnTo>
                  <a:lnTo>
                    <a:pt x="8825738" y="12700"/>
                  </a:lnTo>
                  <a:lnTo>
                    <a:pt x="8825738" y="0"/>
                  </a:lnTo>
                  <a:cubicBezTo>
                    <a:pt x="8978519" y="0"/>
                    <a:pt x="9102471" y="123063"/>
                    <a:pt x="9102471" y="275209"/>
                  </a:cubicBezTo>
                  <a:lnTo>
                    <a:pt x="9089771" y="275209"/>
                  </a:lnTo>
                  <a:lnTo>
                    <a:pt x="9102471" y="275209"/>
                  </a:lnTo>
                  <a:lnTo>
                    <a:pt x="9102471" y="2618613"/>
                  </a:lnTo>
                  <a:lnTo>
                    <a:pt x="9089771" y="2618613"/>
                  </a:lnTo>
                  <a:lnTo>
                    <a:pt x="9102471" y="2618613"/>
                  </a:lnTo>
                  <a:cubicBezTo>
                    <a:pt x="9102471" y="2770632"/>
                    <a:pt x="8978519" y="2893822"/>
                    <a:pt x="8825738" y="2893822"/>
                  </a:cubicBezTo>
                  <a:lnTo>
                    <a:pt x="8825738" y="2881122"/>
                  </a:lnTo>
                  <a:lnTo>
                    <a:pt x="8825738" y="2893822"/>
                  </a:lnTo>
                  <a:lnTo>
                    <a:pt x="276733" y="2893822"/>
                  </a:lnTo>
                  <a:lnTo>
                    <a:pt x="276733" y="2881122"/>
                  </a:lnTo>
                  <a:lnTo>
                    <a:pt x="276733" y="2893822"/>
                  </a:lnTo>
                  <a:cubicBezTo>
                    <a:pt x="123952" y="2893822"/>
                    <a:pt x="0" y="2770632"/>
                    <a:pt x="0" y="2618613"/>
                  </a:cubicBezTo>
                  <a:lnTo>
                    <a:pt x="0" y="275209"/>
                  </a:lnTo>
                  <a:lnTo>
                    <a:pt x="12700" y="275209"/>
                  </a:lnTo>
                  <a:lnTo>
                    <a:pt x="0" y="275209"/>
                  </a:lnTo>
                  <a:moveTo>
                    <a:pt x="25400" y="275209"/>
                  </a:moveTo>
                  <a:lnTo>
                    <a:pt x="25400" y="2618613"/>
                  </a:lnTo>
                  <a:lnTo>
                    <a:pt x="12700" y="2618613"/>
                  </a:lnTo>
                  <a:lnTo>
                    <a:pt x="25400" y="2618613"/>
                  </a:lnTo>
                  <a:cubicBezTo>
                    <a:pt x="25400" y="2756535"/>
                    <a:pt x="137922" y="2868422"/>
                    <a:pt x="276733" y="2868422"/>
                  </a:cubicBezTo>
                  <a:lnTo>
                    <a:pt x="8825738" y="2868422"/>
                  </a:lnTo>
                  <a:cubicBezTo>
                    <a:pt x="8964676" y="2868422"/>
                    <a:pt x="9077071" y="2756535"/>
                    <a:pt x="9077071" y="2618613"/>
                  </a:cubicBezTo>
                  <a:lnTo>
                    <a:pt x="9077071" y="275209"/>
                  </a:lnTo>
                  <a:cubicBezTo>
                    <a:pt x="9077071" y="137287"/>
                    <a:pt x="8964676" y="25400"/>
                    <a:pt x="8825738" y="25400"/>
                  </a:cubicBezTo>
                  <a:lnTo>
                    <a:pt x="276733" y="25400"/>
                  </a:lnTo>
                  <a:lnTo>
                    <a:pt x="276733" y="12700"/>
                  </a:lnTo>
                  <a:lnTo>
                    <a:pt x="276733" y="25400"/>
                  </a:lnTo>
                  <a:cubicBezTo>
                    <a:pt x="137922" y="25400"/>
                    <a:pt x="25400" y="137287"/>
                    <a:pt x="25400" y="275209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8" id="28"/>
          <p:cNvSpPr txBox="true"/>
          <p:nvPr/>
        </p:nvSpPr>
        <p:spPr>
          <a:xfrm rot="0">
            <a:off x="2464441" y="6679559"/>
            <a:ext cx="2733970" cy="341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Economies of Scale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464441" y="7076180"/>
            <a:ext cx="6332487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Lower transaction costs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464441" y="7502728"/>
            <a:ext cx="6332487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Access to institutional research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464441" y="7929267"/>
            <a:ext cx="6332487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Better negotiating power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9243717" y="6432347"/>
            <a:ext cx="6827044" cy="2170357"/>
            <a:chOff x="0" y="0"/>
            <a:chExt cx="9102725" cy="2893809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12700" y="12700"/>
              <a:ext cx="9077325" cy="2868422"/>
            </a:xfrm>
            <a:custGeom>
              <a:avLst/>
              <a:gdLst/>
              <a:ahLst/>
              <a:cxnLst/>
              <a:rect r="r" b="b" t="t" l="l"/>
              <a:pathLst>
                <a:path h="2868422" w="9077325">
                  <a:moveTo>
                    <a:pt x="0" y="262509"/>
                  </a:moveTo>
                  <a:cubicBezTo>
                    <a:pt x="0" y="117475"/>
                    <a:pt x="118237" y="0"/>
                    <a:pt x="264033" y="0"/>
                  </a:cubicBezTo>
                  <a:lnTo>
                    <a:pt x="8813292" y="0"/>
                  </a:lnTo>
                  <a:cubicBezTo>
                    <a:pt x="8959088" y="0"/>
                    <a:pt x="9077325" y="117475"/>
                    <a:pt x="9077325" y="262509"/>
                  </a:cubicBezTo>
                  <a:lnTo>
                    <a:pt x="9077325" y="2605913"/>
                  </a:lnTo>
                  <a:cubicBezTo>
                    <a:pt x="9077325" y="2750820"/>
                    <a:pt x="8959088" y="2868422"/>
                    <a:pt x="8813292" y="2868422"/>
                  </a:cubicBezTo>
                  <a:lnTo>
                    <a:pt x="264033" y="2868422"/>
                  </a:lnTo>
                  <a:cubicBezTo>
                    <a:pt x="118237" y="2868422"/>
                    <a:pt x="0" y="2750947"/>
                    <a:pt x="0" y="2605913"/>
                  </a:cubicBezTo>
                  <a:close/>
                </a:path>
              </a:pathLst>
            </a:custGeom>
            <a:solidFill>
              <a:srgbClr val="030303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9102725" cy="2893822"/>
            </a:xfrm>
            <a:custGeom>
              <a:avLst/>
              <a:gdLst/>
              <a:ahLst/>
              <a:cxnLst/>
              <a:rect r="r" b="b" t="t" l="l"/>
              <a:pathLst>
                <a:path h="2893822" w="9102725">
                  <a:moveTo>
                    <a:pt x="0" y="275209"/>
                  </a:moveTo>
                  <a:cubicBezTo>
                    <a:pt x="0" y="123063"/>
                    <a:pt x="123952" y="0"/>
                    <a:pt x="276733" y="0"/>
                  </a:cubicBezTo>
                  <a:lnTo>
                    <a:pt x="8825992" y="0"/>
                  </a:lnTo>
                  <a:lnTo>
                    <a:pt x="8825992" y="12700"/>
                  </a:lnTo>
                  <a:lnTo>
                    <a:pt x="8825992" y="0"/>
                  </a:lnTo>
                  <a:cubicBezTo>
                    <a:pt x="8978774" y="0"/>
                    <a:pt x="9102725" y="123063"/>
                    <a:pt x="9102725" y="275209"/>
                  </a:cubicBezTo>
                  <a:lnTo>
                    <a:pt x="9090025" y="275209"/>
                  </a:lnTo>
                  <a:lnTo>
                    <a:pt x="9102725" y="275209"/>
                  </a:lnTo>
                  <a:lnTo>
                    <a:pt x="9102725" y="2618613"/>
                  </a:lnTo>
                  <a:lnTo>
                    <a:pt x="9090025" y="2618613"/>
                  </a:lnTo>
                  <a:lnTo>
                    <a:pt x="9102725" y="2618613"/>
                  </a:lnTo>
                  <a:cubicBezTo>
                    <a:pt x="9102725" y="2770632"/>
                    <a:pt x="8978774" y="2893822"/>
                    <a:pt x="8825992" y="2893822"/>
                  </a:cubicBezTo>
                  <a:lnTo>
                    <a:pt x="8825992" y="2881122"/>
                  </a:lnTo>
                  <a:lnTo>
                    <a:pt x="8825992" y="2893822"/>
                  </a:lnTo>
                  <a:lnTo>
                    <a:pt x="276733" y="2893822"/>
                  </a:lnTo>
                  <a:lnTo>
                    <a:pt x="276733" y="2881122"/>
                  </a:lnTo>
                  <a:lnTo>
                    <a:pt x="276733" y="2893822"/>
                  </a:lnTo>
                  <a:cubicBezTo>
                    <a:pt x="123952" y="2893822"/>
                    <a:pt x="0" y="2770632"/>
                    <a:pt x="0" y="2618613"/>
                  </a:cubicBezTo>
                  <a:lnTo>
                    <a:pt x="0" y="275209"/>
                  </a:lnTo>
                  <a:lnTo>
                    <a:pt x="12700" y="275209"/>
                  </a:lnTo>
                  <a:lnTo>
                    <a:pt x="0" y="275209"/>
                  </a:lnTo>
                  <a:moveTo>
                    <a:pt x="25400" y="275209"/>
                  </a:moveTo>
                  <a:lnTo>
                    <a:pt x="25400" y="2618613"/>
                  </a:lnTo>
                  <a:lnTo>
                    <a:pt x="12700" y="2618613"/>
                  </a:lnTo>
                  <a:lnTo>
                    <a:pt x="25400" y="2618613"/>
                  </a:lnTo>
                  <a:cubicBezTo>
                    <a:pt x="25400" y="2756535"/>
                    <a:pt x="137922" y="2868422"/>
                    <a:pt x="276733" y="2868422"/>
                  </a:cubicBezTo>
                  <a:lnTo>
                    <a:pt x="8825992" y="2868422"/>
                  </a:lnTo>
                  <a:cubicBezTo>
                    <a:pt x="8964930" y="2868422"/>
                    <a:pt x="9077325" y="2756535"/>
                    <a:pt x="9077325" y="2618613"/>
                  </a:cubicBezTo>
                  <a:lnTo>
                    <a:pt x="9077325" y="275209"/>
                  </a:lnTo>
                  <a:cubicBezTo>
                    <a:pt x="9077325" y="137287"/>
                    <a:pt x="8964803" y="25400"/>
                    <a:pt x="8825992" y="25400"/>
                  </a:cubicBezTo>
                  <a:lnTo>
                    <a:pt x="276733" y="25400"/>
                  </a:lnTo>
                  <a:lnTo>
                    <a:pt x="276733" y="12700"/>
                  </a:lnTo>
                  <a:lnTo>
                    <a:pt x="276733" y="25400"/>
                  </a:lnTo>
                  <a:cubicBezTo>
                    <a:pt x="137922" y="25400"/>
                    <a:pt x="25400" y="137287"/>
                    <a:pt x="25400" y="275209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5" id="35"/>
          <p:cNvSpPr txBox="true"/>
          <p:nvPr/>
        </p:nvSpPr>
        <p:spPr>
          <a:xfrm rot="0">
            <a:off x="9490920" y="6679559"/>
            <a:ext cx="3511601" cy="341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Accessibility &amp; Convenience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490920" y="7076180"/>
            <a:ext cx="6332639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Start with ₹500/month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490920" y="7502728"/>
            <a:ext cx="6332639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Easy entry and exit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490920" y="7929267"/>
            <a:ext cx="6332639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Regulatory protection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554786" y="9009012"/>
            <a:ext cx="13506450" cy="426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"Democratizing wealth creation - making professional investment management accessible to all"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2226764" y="8839200"/>
            <a:ext cx="28575" cy="842067"/>
            <a:chOff x="0" y="0"/>
            <a:chExt cx="38100" cy="1122756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38100" cy="1122807"/>
            </a:xfrm>
            <a:custGeom>
              <a:avLst/>
              <a:gdLst/>
              <a:ahLst/>
              <a:cxnLst/>
              <a:rect r="r" b="b" t="t" l="l"/>
              <a:pathLst>
                <a:path h="1122807" w="38100">
                  <a:moveTo>
                    <a:pt x="0" y="0"/>
                  </a:moveTo>
                  <a:lnTo>
                    <a:pt x="38100" y="0"/>
                  </a:lnTo>
                  <a:lnTo>
                    <a:pt x="38100" y="1122807"/>
                  </a:lnTo>
                  <a:lnTo>
                    <a:pt x="0" y="1122807"/>
                  </a:ln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3004985" y="515693"/>
            <a:ext cx="10757897" cy="625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3812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How Mutual Funds Operate - Checks &amp; Balances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004985" y="1453305"/>
            <a:ext cx="12278020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mutual fund ecosystem operates through a system of segregated duties with 6 key entities: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004985" y="2001145"/>
            <a:ext cx="194072" cy="29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E0DF"/>
                </a:solidFill>
                <a:latin typeface="Saira Light"/>
                <a:ea typeface="Saira Light"/>
                <a:cs typeface="Saira Light"/>
                <a:sym typeface="Saira Light"/>
              </a:rPr>
              <a:t>01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3004985" y="2359523"/>
            <a:ext cx="6041974" cy="28575"/>
            <a:chOff x="0" y="0"/>
            <a:chExt cx="8055966" cy="381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055991" cy="38100"/>
            </a:xfrm>
            <a:custGeom>
              <a:avLst/>
              <a:gdLst/>
              <a:ahLst/>
              <a:cxnLst/>
              <a:rect r="r" b="b" t="t" l="l"/>
              <a:pathLst>
                <a:path h="38100" w="8055991">
                  <a:moveTo>
                    <a:pt x="0" y="0"/>
                  </a:moveTo>
                  <a:lnTo>
                    <a:pt x="8055991" y="0"/>
                  </a:lnTo>
                  <a:lnTo>
                    <a:pt x="805599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3004985" y="2504180"/>
            <a:ext cx="2426494" cy="31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SPONSOR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004985" y="2857052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Role: Establishes the mutual fund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004985" y="3235376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Requirement: ₹50 crore minimum net worth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004985" y="3613699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Example: HDFC, ICICI, SBI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41041" y="2001145"/>
            <a:ext cx="194072" cy="29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E0DF"/>
                </a:solidFill>
                <a:latin typeface="Saira Light"/>
                <a:ea typeface="Saira Light"/>
                <a:cs typeface="Saira Light"/>
                <a:sym typeface="Saira Light"/>
              </a:rPr>
              <a:t>02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241041" y="2359523"/>
            <a:ext cx="6041974" cy="28575"/>
            <a:chOff x="0" y="0"/>
            <a:chExt cx="8055966" cy="381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055991" cy="38100"/>
            </a:xfrm>
            <a:custGeom>
              <a:avLst/>
              <a:gdLst/>
              <a:ahLst/>
              <a:cxnLst/>
              <a:rect r="r" b="b" t="t" l="l"/>
              <a:pathLst>
                <a:path h="38100" w="8055991">
                  <a:moveTo>
                    <a:pt x="0" y="0"/>
                  </a:moveTo>
                  <a:lnTo>
                    <a:pt x="8055991" y="0"/>
                  </a:lnTo>
                  <a:lnTo>
                    <a:pt x="805599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7" id="17"/>
          <p:cNvSpPr txBox="true"/>
          <p:nvPr/>
        </p:nvSpPr>
        <p:spPr>
          <a:xfrm rot="0">
            <a:off x="9241041" y="2504180"/>
            <a:ext cx="2426494" cy="31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TRUSTEE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241041" y="2857052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Role: Protects investor interests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241041" y="3235376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Function: Oversees AMC operations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241041" y="3613699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Independence: 2/3rd must be independent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004985" y="4282831"/>
            <a:ext cx="194072" cy="29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E0DF"/>
                </a:solidFill>
                <a:latin typeface="Saira Light"/>
                <a:ea typeface="Saira Light"/>
                <a:cs typeface="Saira Light"/>
                <a:sym typeface="Saira Light"/>
              </a:rPr>
              <a:t>03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3004985" y="4641209"/>
            <a:ext cx="6041974" cy="28575"/>
            <a:chOff x="0" y="0"/>
            <a:chExt cx="8055966" cy="381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055991" cy="38100"/>
            </a:xfrm>
            <a:custGeom>
              <a:avLst/>
              <a:gdLst/>
              <a:ahLst/>
              <a:cxnLst/>
              <a:rect r="r" b="b" t="t" l="l"/>
              <a:pathLst>
                <a:path h="38100" w="8055991">
                  <a:moveTo>
                    <a:pt x="0" y="0"/>
                  </a:moveTo>
                  <a:lnTo>
                    <a:pt x="8055991" y="0"/>
                  </a:lnTo>
                  <a:lnTo>
                    <a:pt x="805599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4" id="24"/>
          <p:cNvSpPr txBox="true"/>
          <p:nvPr/>
        </p:nvSpPr>
        <p:spPr>
          <a:xfrm rot="0">
            <a:off x="3004985" y="4785865"/>
            <a:ext cx="4491333" cy="31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ASSET MANAGEMENT COMPANY (AMC)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004985" y="5138738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Role: Day-to-day fund management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3004985" y="5517061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Function: Investment decisions, NAV calculation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004985" y="5895384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Accountability: To trustees and unit holders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241041" y="4282831"/>
            <a:ext cx="194072" cy="29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E0DF"/>
                </a:solidFill>
                <a:latin typeface="Saira Light"/>
                <a:ea typeface="Saira Light"/>
                <a:cs typeface="Saira Light"/>
                <a:sym typeface="Saira Light"/>
              </a:rPr>
              <a:t>04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9241041" y="4641209"/>
            <a:ext cx="6041974" cy="28575"/>
            <a:chOff x="0" y="0"/>
            <a:chExt cx="8055966" cy="381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055991" cy="38100"/>
            </a:xfrm>
            <a:custGeom>
              <a:avLst/>
              <a:gdLst/>
              <a:ahLst/>
              <a:cxnLst/>
              <a:rect r="r" b="b" t="t" l="l"/>
              <a:pathLst>
                <a:path h="38100" w="8055991">
                  <a:moveTo>
                    <a:pt x="0" y="0"/>
                  </a:moveTo>
                  <a:lnTo>
                    <a:pt x="8055991" y="0"/>
                  </a:lnTo>
                  <a:lnTo>
                    <a:pt x="805599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1" id="31"/>
          <p:cNvSpPr txBox="true"/>
          <p:nvPr/>
        </p:nvSpPr>
        <p:spPr>
          <a:xfrm rot="0">
            <a:off x="9241041" y="4785865"/>
            <a:ext cx="2426494" cy="31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FUND MANAGER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241041" y="5138738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Role: Portfolio construction &amp; security selection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241041" y="5517061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Qualification: SEBI certified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241041" y="5895384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Restriction: Personal trading limits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004985" y="6564516"/>
            <a:ext cx="194072" cy="29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E0DF"/>
                </a:solidFill>
                <a:latin typeface="Saira Light"/>
                <a:ea typeface="Saira Light"/>
                <a:cs typeface="Saira Light"/>
                <a:sym typeface="Saira Light"/>
              </a:rPr>
              <a:t>05</a:t>
            </a:r>
          </a:p>
        </p:txBody>
      </p:sp>
      <p:grpSp>
        <p:nvGrpSpPr>
          <p:cNvPr name="Group 36" id="36"/>
          <p:cNvGrpSpPr/>
          <p:nvPr/>
        </p:nvGrpSpPr>
        <p:grpSpPr>
          <a:xfrm rot="0">
            <a:off x="3004985" y="6922884"/>
            <a:ext cx="6041974" cy="28575"/>
            <a:chOff x="0" y="0"/>
            <a:chExt cx="8055966" cy="381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055991" cy="38100"/>
            </a:xfrm>
            <a:custGeom>
              <a:avLst/>
              <a:gdLst/>
              <a:ahLst/>
              <a:cxnLst/>
              <a:rect r="r" b="b" t="t" l="l"/>
              <a:pathLst>
                <a:path h="38100" w="8055991">
                  <a:moveTo>
                    <a:pt x="0" y="0"/>
                  </a:moveTo>
                  <a:lnTo>
                    <a:pt x="8055991" y="0"/>
                  </a:lnTo>
                  <a:lnTo>
                    <a:pt x="805599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8" id="38"/>
          <p:cNvSpPr txBox="true"/>
          <p:nvPr/>
        </p:nvSpPr>
        <p:spPr>
          <a:xfrm rot="0">
            <a:off x="3004985" y="7067550"/>
            <a:ext cx="2426494" cy="31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CUSTODIAN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3004985" y="7420423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Role: Safekeeping of securities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3004985" y="7798746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Function: Settlement and corporate actions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3004985" y="8177060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Safety: Independent from AMC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241041" y="6564516"/>
            <a:ext cx="194072" cy="2997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E5E0DF"/>
                </a:solidFill>
                <a:latin typeface="Saira Light"/>
                <a:ea typeface="Saira Light"/>
                <a:cs typeface="Saira Light"/>
                <a:sym typeface="Saira Light"/>
              </a:rPr>
              <a:t>06</a:t>
            </a:r>
          </a:p>
        </p:txBody>
      </p:sp>
      <p:grpSp>
        <p:nvGrpSpPr>
          <p:cNvPr name="Group 43" id="43"/>
          <p:cNvGrpSpPr/>
          <p:nvPr/>
        </p:nvGrpSpPr>
        <p:grpSpPr>
          <a:xfrm rot="0">
            <a:off x="9241041" y="6922884"/>
            <a:ext cx="6041974" cy="28575"/>
            <a:chOff x="0" y="0"/>
            <a:chExt cx="8055966" cy="381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055991" cy="38100"/>
            </a:xfrm>
            <a:custGeom>
              <a:avLst/>
              <a:gdLst/>
              <a:ahLst/>
              <a:cxnLst/>
              <a:rect r="r" b="b" t="t" l="l"/>
              <a:pathLst>
                <a:path h="38100" w="8055991">
                  <a:moveTo>
                    <a:pt x="0" y="0"/>
                  </a:moveTo>
                  <a:lnTo>
                    <a:pt x="8055991" y="0"/>
                  </a:lnTo>
                  <a:lnTo>
                    <a:pt x="8055991" y="38100"/>
                  </a:lnTo>
                  <a:lnTo>
                    <a:pt x="0" y="38100"/>
                  </a:ln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5" id="45"/>
          <p:cNvSpPr txBox="true"/>
          <p:nvPr/>
        </p:nvSpPr>
        <p:spPr>
          <a:xfrm rot="0">
            <a:off x="9241041" y="7067550"/>
            <a:ext cx="4400255" cy="31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REGISTRAR &amp; TRANSFER AGENT (RTA)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9241041" y="7420423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Role: Investor record-keeping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9241041" y="7798746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Function: Processing transactions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9241041" y="8177060"/>
            <a:ext cx="6041974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26219" indent="-113109" lvl="1">
              <a:lnSpc>
                <a:spcPts val="2437"/>
              </a:lnSpc>
              <a:buFont typeface="Arial"/>
              <a:buChar char="•"/>
            </a:pPr>
            <a:r>
              <a:rPr lang="en-US" sz="15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Examples: CAMS, Karvy</a:t>
            </a:r>
          </a:p>
        </p:txBody>
      </p:sp>
      <p:grpSp>
        <p:nvGrpSpPr>
          <p:cNvPr name="Group 49" id="49"/>
          <p:cNvGrpSpPr/>
          <p:nvPr/>
        </p:nvGrpSpPr>
        <p:grpSpPr>
          <a:xfrm rot="0">
            <a:off x="3004985" y="8927602"/>
            <a:ext cx="12278020" cy="824655"/>
            <a:chOff x="0" y="0"/>
            <a:chExt cx="16370694" cy="1099541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16370680" cy="1099566"/>
            </a:xfrm>
            <a:custGeom>
              <a:avLst/>
              <a:gdLst/>
              <a:ahLst/>
              <a:cxnLst/>
              <a:rect r="r" b="b" t="t" l="l"/>
              <a:pathLst>
                <a:path h="1099566" w="16370680">
                  <a:moveTo>
                    <a:pt x="0" y="232918"/>
                  </a:moveTo>
                  <a:cubicBezTo>
                    <a:pt x="0" y="104267"/>
                    <a:pt x="104267" y="0"/>
                    <a:pt x="232918" y="0"/>
                  </a:cubicBezTo>
                  <a:lnTo>
                    <a:pt x="16137762" y="0"/>
                  </a:lnTo>
                  <a:cubicBezTo>
                    <a:pt x="16266413" y="0"/>
                    <a:pt x="16370680" y="104267"/>
                    <a:pt x="16370680" y="232918"/>
                  </a:cubicBezTo>
                  <a:lnTo>
                    <a:pt x="16370680" y="866648"/>
                  </a:lnTo>
                  <a:cubicBezTo>
                    <a:pt x="16370680" y="995299"/>
                    <a:pt x="16266413" y="1099566"/>
                    <a:pt x="16137762" y="1099566"/>
                  </a:cubicBezTo>
                  <a:lnTo>
                    <a:pt x="232918" y="1099566"/>
                  </a:lnTo>
                  <a:cubicBezTo>
                    <a:pt x="104267" y="1099566"/>
                    <a:pt x="0" y="995299"/>
                    <a:pt x="0" y="866648"/>
                  </a:cubicBezTo>
                  <a:close/>
                </a:path>
              </a:pathLst>
            </a:custGeom>
            <a:solidFill>
              <a:srgbClr val="4B1E01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51" id="51" descr="preencoded.png"/>
          <p:cNvSpPr/>
          <p:nvPr/>
        </p:nvSpPr>
        <p:spPr>
          <a:xfrm flipH="false" flipV="false" rot="0">
            <a:off x="3199057" y="9219457"/>
            <a:ext cx="242592" cy="194072"/>
          </a:xfrm>
          <a:custGeom>
            <a:avLst/>
            <a:gdLst/>
            <a:ahLst/>
            <a:cxnLst/>
            <a:rect r="r" b="b" t="t" l="l"/>
            <a:pathLst>
              <a:path h="194072" w="242592">
                <a:moveTo>
                  <a:pt x="0" y="0"/>
                </a:moveTo>
                <a:lnTo>
                  <a:pt x="242592" y="0"/>
                </a:lnTo>
                <a:lnTo>
                  <a:pt x="242592" y="194072"/>
                </a:lnTo>
                <a:lnTo>
                  <a:pt x="0" y="1940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2" id="52"/>
          <p:cNvSpPr txBox="true"/>
          <p:nvPr/>
        </p:nvSpPr>
        <p:spPr>
          <a:xfrm rot="0">
            <a:off x="3635721" y="9093994"/>
            <a:ext cx="11453222" cy="3866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Key Takeaway:</a:t>
            </a:r>
            <a:r>
              <a:rPr lang="en-US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"Segregation of duties ensures investor protection and prevents misuse of funds"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2423522" y="727472"/>
            <a:ext cx="11552930" cy="683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87"/>
              </a:lnSpc>
            </a:pPr>
            <a:r>
              <a:rPr lang="en-US" sz="4124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Mutual Fund Categories - The Complete Picture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423522" y="1476527"/>
            <a:ext cx="3570084" cy="417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PART A: BY STRUCTURE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418759" y="2207866"/>
            <a:ext cx="13450338" cy="1869872"/>
            <a:chOff x="0" y="0"/>
            <a:chExt cx="17933784" cy="249316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933797" cy="2493137"/>
            </a:xfrm>
            <a:custGeom>
              <a:avLst/>
              <a:gdLst/>
              <a:ahLst/>
              <a:cxnLst/>
              <a:rect r="r" b="b" t="t" l="l"/>
              <a:pathLst>
                <a:path h="2493137" w="17933797">
                  <a:moveTo>
                    <a:pt x="0" y="261366"/>
                  </a:moveTo>
                  <a:cubicBezTo>
                    <a:pt x="0" y="116967"/>
                    <a:pt x="117602" y="0"/>
                    <a:pt x="262509" y="0"/>
                  </a:cubicBezTo>
                  <a:lnTo>
                    <a:pt x="17671287" y="0"/>
                  </a:lnTo>
                  <a:lnTo>
                    <a:pt x="17671287" y="6350"/>
                  </a:lnTo>
                  <a:lnTo>
                    <a:pt x="17671287" y="0"/>
                  </a:lnTo>
                  <a:cubicBezTo>
                    <a:pt x="17816195" y="0"/>
                    <a:pt x="17933797" y="116967"/>
                    <a:pt x="17933797" y="261366"/>
                  </a:cubicBezTo>
                  <a:lnTo>
                    <a:pt x="17927447" y="261366"/>
                  </a:lnTo>
                  <a:lnTo>
                    <a:pt x="17933797" y="261366"/>
                  </a:lnTo>
                  <a:lnTo>
                    <a:pt x="17933797" y="2231771"/>
                  </a:lnTo>
                  <a:lnTo>
                    <a:pt x="17927447" y="2231771"/>
                  </a:lnTo>
                  <a:lnTo>
                    <a:pt x="17933797" y="2231771"/>
                  </a:lnTo>
                  <a:cubicBezTo>
                    <a:pt x="17933797" y="2376170"/>
                    <a:pt x="17816195" y="2493137"/>
                    <a:pt x="17671287" y="2493137"/>
                  </a:cubicBezTo>
                  <a:lnTo>
                    <a:pt x="17671287" y="2486787"/>
                  </a:lnTo>
                  <a:lnTo>
                    <a:pt x="17671287" y="2493137"/>
                  </a:lnTo>
                  <a:lnTo>
                    <a:pt x="262509" y="2493137"/>
                  </a:lnTo>
                  <a:lnTo>
                    <a:pt x="262509" y="2486787"/>
                  </a:lnTo>
                  <a:lnTo>
                    <a:pt x="262509" y="2493137"/>
                  </a:lnTo>
                  <a:cubicBezTo>
                    <a:pt x="117602" y="2493137"/>
                    <a:pt x="0" y="2376170"/>
                    <a:pt x="0" y="2231771"/>
                  </a:cubicBezTo>
                  <a:lnTo>
                    <a:pt x="0" y="261366"/>
                  </a:lnTo>
                  <a:lnTo>
                    <a:pt x="6350" y="261366"/>
                  </a:lnTo>
                  <a:lnTo>
                    <a:pt x="0" y="261366"/>
                  </a:lnTo>
                  <a:moveTo>
                    <a:pt x="12700" y="261366"/>
                  </a:moveTo>
                  <a:lnTo>
                    <a:pt x="12700" y="2231771"/>
                  </a:lnTo>
                  <a:lnTo>
                    <a:pt x="6350" y="2231771"/>
                  </a:lnTo>
                  <a:lnTo>
                    <a:pt x="12700" y="2231771"/>
                  </a:lnTo>
                  <a:cubicBezTo>
                    <a:pt x="12700" y="2369058"/>
                    <a:pt x="124460" y="2480437"/>
                    <a:pt x="262509" y="2480437"/>
                  </a:cubicBezTo>
                  <a:lnTo>
                    <a:pt x="17671287" y="2480437"/>
                  </a:lnTo>
                  <a:cubicBezTo>
                    <a:pt x="17809209" y="2480437"/>
                    <a:pt x="17921097" y="2369058"/>
                    <a:pt x="17921097" y="2231771"/>
                  </a:cubicBezTo>
                  <a:lnTo>
                    <a:pt x="17921097" y="261366"/>
                  </a:lnTo>
                  <a:cubicBezTo>
                    <a:pt x="17921097" y="124079"/>
                    <a:pt x="17809336" y="12700"/>
                    <a:pt x="17671287" y="12700"/>
                  </a:cubicBezTo>
                  <a:lnTo>
                    <a:pt x="262509" y="12700"/>
                  </a:lnTo>
                  <a:lnTo>
                    <a:pt x="262509" y="6350"/>
                  </a:lnTo>
                  <a:lnTo>
                    <a:pt x="262509" y="12700"/>
                  </a:lnTo>
                  <a:cubicBezTo>
                    <a:pt x="124460" y="12700"/>
                    <a:pt x="12700" y="124079"/>
                    <a:pt x="12700" y="261366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2433047" y="2222154"/>
            <a:ext cx="13421763" cy="613772"/>
            <a:chOff x="0" y="0"/>
            <a:chExt cx="17895684" cy="81836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895697" cy="818388"/>
            </a:xfrm>
            <a:custGeom>
              <a:avLst/>
              <a:gdLst/>
              <a:ahLst/>
              <a:cxnLst/>
              <a:rect r="r" b="b" t="t" l="l"/>
              <a:pathLst>
                <a:path h="818388" w="17895697">
                  <a:moveTo>
                    <a:pt x="0" y="0"/>
                  </a:moveTo>
                  <a:lnTo>
                    <a:pt x="17895697" y="0"/>
                  </a:lnTo>
                  <a:lnTo>
                    <a:pt x="17895697" y="818388"/>
                  </a:lnTo>
                  <a:lnTo>
                    <a:pt x="0" y="81838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1" id="11"/>
          <p:cNvSpPr txBox="true"/>
          <p:nvPr/>
        </p:nvSpPr>
        <p:spPr>
          <a:xfrm rot="0">
            <a:off x="2645864" y="2282876"/>
            <a:ext cx="2925813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Open-Ended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005960" y="2282876"/>
            <a:ext cx="2921051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Buy/sell anytime at NAV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361284" y="2282876"/>
            <a:ext cx="2921051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High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716618" y="2282876"/>
            <a:ext cx="2925813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Most investors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2433047" y="2835916"/>
            <a:ext cx="13421763" cy="613772"/>
            <a:chOff x="0" y="0"/>
            <a:chExt cx="17895684" cy="81836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895697" cy="818388"/>
            </a:xfrm>
            <a:custGeom>
              <a:avLst/>
              <a:gdLst/>
              <a:ahLst/>
              <a:cxnLst/>
              <a:rect r="r" b="b" t="t" l="l"/>
              <a:pathLst>
                <a:path h="818388" w="17895697">
                  <a:moveTo>
                    <a:pt x="0" y="0"/>
                  </a:moveTo>
                  <a:lnTo>
                    <a:pt x="17895697" y="0"/>
                  </a:lnTo>
                  <a:lnTo>
                    <a:pt x="17895697" y="818388"/>
                  </a:lnTo>
                  <a:lnTo>
                    <a:pt x="0" y="8183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7" id="17"/>
          <p:cNvSpPr txBox="true"/>
          <p:nvPr/>
        </p:nvSpPr>
        <p:spPr>
          <a:xfrm rot="0">
            <a:off x="2645864" y="2896638"/>
            <a:ext cx="2925813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Close-Ended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005960" y="2896638"/>
            <a:ext cx="2921051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Fixed maturity, listed trading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61284" y="2896638"/>
            <a:ext cx="2921051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Medium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716618" y="2896638"/>
            <a:ext cx="2925813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Long-term commitment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2433047" y="3449688"/>
            <a:ext cx="13421763" cy="613772"/>
            <a:chOff x="0" y="0"/>
            <a:chExt cx="17895684" cy="81836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7895697" cy="818388"/>
            </a:xfrm>
            <a:custGeom>
              <a:avLst/>
              <a:gdLst/>
              <a:ahLst/>
              <a:cxnLst/>
              <a:rect r="r" b="b" t="t" l="l"/>
              <a:pathLst>
                <a:path h="818388" w="17895697">
                  <a:moveTo>
                    <a:pt x="0" y="0"/>
                  </a:moveTo>
                  <a:lnTo>
                    <a:pt x="17895697" y="0"/>
                  </a:lnTo>
                  <a:lnTo>
                    <a:pt x="17895697" y="818388"/>
                  </a:lnTo>
                  <a:lnTo>
                    <a:pt x="0" y="81838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3" id="23"/>
          <p:cNvSpPr txBox="true"/>
          <p:nvPr/>
        </p:nvSpPr>
        <p:spPr>
          <a:xfrm rot="0">
            <a:off x="2645864" y="3510410"/>
            <a:ext cx="2925813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Interval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005960" y="3510410"/>
            <a:ext cx="2921051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Periodic windows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361284" y="3510410"/>
            <a:ext cx="2921051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Moderate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716618" y="3510410"/>
            <a:ext cx="2925813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Balanced approach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423522" y="4372566"/>
            <a:ext cx="3777253" cy="4174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PART B: BY ASSET CLASS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2409234" y="5094389"/>
            <a:ext cx="6642792" cy="2138210"/>
            <a:chOff x="0" y="0"/>
            <a:chExt cx="8857056" cy="285094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19050" y="19050"/>
              <a:ext cx="8818880" cy="2812796"/>
            </a:xfrm>
            <a:custGeom>
              <a:avLst/>
              <a:gdLst/>
              <a:ahLst/>
              <a:cxnLst/>
              <a:rect r="r" b="b" t="t" l="l"/>
              <a:pathLst>
                <a:path h="2812796" w="8818880">
                  <a:moveTo>
                    <a:pt x="0" y="255016"/>
                  </a:moveTo>
                  <a:cubicBezTo>
                    <a:pt x="0" y="114173"/>
                    <a:pt x="115189" y="0"/>
                    <a:pt x="257302" y="0"/>
                  </a:cubicBezTo>
                  <a:lnTo>
                    <a:pt x="8561578" y="0"/>
                  </a:lnTo>
                  <a:cubicBezTo>
                    <a:pt x="8703691" y="0"/>
                    <a:pt x="8818880" y="114173"/>
                    <a:pt x="8818880" y="255016"/>
                  </a:cubicBezTo>
                  <a:lnTo>
                    <a:pt x="8818880" y="2557780"/>
                  </a:lnTo>
                  <a:cubicBezTo>
                    <a:pt x="8818880" y="2698623"/>
                    <a:pt x="8703691" y="2812796"/>
                    <a:pt x="8561578" y="2812796"/>
                  </a:cubicBezTo>
                  <a:lnTo>
                    <a:pt x="257302" y="2812796"/>
                  </a:lnTo>
                  <a:cubicBezTo>
                    <a:pt x="115189" y="2812796"/>
                    <a:pt x="0" y="2698623"/>
                    <a:pt x="0" y="2557780"/>
                  </a:cubicBez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856980" cy="2850896"/>
            </a:xfrm>
            <a:custGeom>
              <a:avLst/>
              <a:gdLst/>
              <a:ahLst/>
              <a:cxnLst/>
              <a:rect r="r" b="b" t="t" l="l"/>
              <a:pathLst>
                <a:path h="2850896" w="8856980">
                  <a:moveTo>
                    <a:pt x="0" y="274066"/>
                  </a:moveTo>
                  <a:cubicBezTo>
                    <a:pt x="0" y="122555"/>
                    <a:pt x="123952" y="0"/>
                    <a:pt x="276352" y="0"/>
                  </a:cubicBezTo>
                  <a:lnTo>
                    <a:pt x="8580628" y="0"/>
                  </a:lnTo>
                  <a:lnTo>
                    <a:pt x="8580628" y="19050"/>
                  </a:lnTo>
                  <a:lnTo>
                    <a:pt x="8580628" y="0"/>
                  </a:lnTo>
                  <a:cubicBezTo>
                    <a:pt x="8733155" y="0"/>
                    <a:pt x="8856980" y="122555"/>
                    <a:pt x="8856980" y="274066"/>
                  </a:cubicBezTo>
                  <a:lnTo>
                    <a:pt x="8837930" y="274066"/>
                  </a:lnTo>
                  <a:lnTo>
                    <a:pt x="8856980" y="274066"/>
                  </a:lnTo>
                  <a:lnTo>
                    <a:pt x="8856980" y="2576830"/>
                  </a:lnTo>
                  <a:lnTo>
                    <a:pt x="8837930" y="2576830"/>
                  </a:lnTo>
                  <a:lnTo>
                    <a:pt x="8856980" y="2576830"/>
                  </a:lnTo>
                  <a:cubicBezTo>
                    <a:pt x="8856980" y="2728341"/>
                    <a:pt x="8733028" y="2850896"/>
                    <a:pt x="8580628" y="2850896"/>
                  </a:cubicBezTo>
                  <a:lnTo>
                    <a:pt x="8580628" y="2831846"/>
                  </a:lnTo>
                  <a:lnTo>
                    <a:pt x="8580628" y="2850896"/>
                  </a:lnTo>
                  <a:lnTo>
                    <a:pt x="276352" y="2850896"/>
                  </a:lnTo>
                  <a:lnTo>
                    <a:pt x="276352" y="2831846"/>
                  </a:lnTo>
                  <a:lnTo>
                    <a:pt x="276352" y="2850896"/>
                  </a:lnTo>
                  <a:cubicBezTo>
                    <a:pt x="123952" y="2850896"/>
                    <a:pt x="0" y="2728468"/>
                    <a:pt x="0" y="2576830"/>
                  </a:cubicBezTo>
                  <a:lnTo>
                    <a:pt x="0" y="274066"/>
                  </a:lnTo>
                  <a:lnTo>
                    <a:pt x="19050" y="274066"/>
                  </a:lnTo>
                  <a:lnTo>
                    <a:pt x="0" y="274066"/>
                  </a:lnTo>
                  <a:moveTo>
                    <a:pt x="38100" y="274066"/>
                  </a:moveTo>
                  <a:lnTo>
                    <a:pt x="38100" y="2576830"/>
                  </a:lnTo>
                  <a:lnTo>
                    <a:pt x="19050" y="2576830"/>
                  </a:lnTo>
                  <a:lnTo>
                    <a:pt x="38100" y="2576830"/>
                  </a:lnTo>
                  <a:cubicBezTo>
                    <a:pt x="38100" y="2707005"/>
                    <a:pt x="144653" y="2812796"/>
                    <a:pt x="276352" y="2812796"/>
                  </a:cubicBezTo>
                  <a:lnTo>
                    <a:pt x="8580628" y="2812796"/>
                  </a:lnTo>
                  <a:cubicBezTo>
                    <a:pt x="8712454" y="2812796"/>
                    <a:pt x="8818880" y="2707005"/>
                    <a:pt x="8818880" y="2576830"/>
                  </a:cubicBezTo>
                  <a:lnTo>
                    <a:pt x="8818880" y="274066"/>
                  </a:lnTo>
                  <a:cubicBezTo>
                    <a:pt x="8819007" y="143891"/>
                    <a:pt x="8712454" y="38100"/>
                    <a:pt x="8580628" y="38100"/>
                  </a:cubicBezTo>
                  <a:lnTo>
                    <a:pt x="276352" y="38100"/>
                  </a:lnTo>
                  <a:lnTo>
                    <a:pt x="276352" y="19050"/>
                  </a:lnTo>
                  <a:lnTo>
                    <a:pt x="276352" y="38100"/>
                  </a:lnTo>
                  <a:cubicBezTo>
                    <a:pt x="144653" y="38100"/>
                    <a:pt x="38100" y="143891"/>
                    <a:pt x="38100" y="274066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1" id="31"/>
          <p:cNvSpPr txBox="true"/>
          <p:nvPr/>
        </p:nvSpPr>
        <p:spPr>
          <a:xfrm rot="0">
            <a:off x="2664466" y="5349631"/>
            <a:ext cx="3700310" cy="332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FC8337"/>
                </a:solidFill>
                <a:latin typeface="Saira Medium"/>
                <a:ea typeface="Saira Medium"/>
                <a:cs typeface="Saira Medium"/>
                <a:sym typeface="Saira Medium"/>
              </a:rPr>
              <a:t>Equity Funds</a:t>
            </a:r>
            <a:r>
              <a:rPr lang="en-US" sz="2062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 (65%+ in stocks)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664466" y="5732859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High risk, high return potential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664466" y="6147044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Suitable for 5+ years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664466" y="6561239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Market-linked performance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9235831" y="5094389"/>
            <a:ext cx="6642792" cy="2138210"/>
            <a:chOff x="0" y="0"/>
            <a:chExt cx="8857056" cy="2850947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19050" y="19050"/>
              <a:ext cx="8818880" cy="2812796"/>
            </a:xfrm>
            <a:custGeom>
              <a:avLst/>
              <a:gdLst/>
              <a:ahLst/>
              <a:cxnLst/>
              <a:rect r="r" b="b" t="t" l="l"/>
              <a:pathLst>
                <a:path h="2812796" w="8818880">
                  <a:moveTo>
                    <a:pt x="0" y="255016"/>
                  </a:moveTo>
                  <a:cubicBezTo>
                    <a:pt x="0" y="114173"/>
                    <a:pt x="115189" y="0"/>
                    <a:pt x="257302" y="0"/>
                  </a:cubicBezTo>
                  <a:lnTo>
                    <a:pt x="8561578" y="0"/>
                  </a:lnTo>
                  <a:cubicBezTo>
                    <a:pt x="8703691" y="0"/>
                    <a:pt x="8818880" y="114173"/>
                    <a:pt x="8818880" y="255016"/>
                  </a:cubicBezTo>
                  <a:lnTo>
                    <a:pt x="8818880" y="2557780"/>
                  </a:lnTo>
                  <a:cubicBezTo>
                    <a:pt x="8818880" y="2698623"/>
                    <a:pt x="8703691" y="2812796"/>
                    <a:pt x="8561578" y="2812796"/>
                  </a:cubicBezTo>
                  <a:lnTo>
                    <a:pt x="257302" y="2812796"/>
                  </a:lnTo>
                  <a:cubicBezTo>
                    <a:pt x="115189" y="2812796"/>
                    <a:pt x="0" y="2698623"/>
                    <a:pt x="0" y="2557780"/>
                  </a:cubicBez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856980" cy="2850896"/>
            </a:xfrm>
            <a:custGeom>
              <a:avLst/>
              <a:gdLst/>
              <a:ahLst/>
              <a:cxnLst/>
              <a:rect r="r" b="b" t="t" l="l"/>
              <a:pathLst>
                <a:path h="2850896" w="8856980">
                  <a:moveTo>
                    <a:pt x="0" y="274066"/>
                  </a:moveTo>
                  <a:cubicBezTo>
                    <a:pt x="0" y="122555"/>
                    <a:pt x="123952" y="0"/>
                    <a:pt x="276352" y="0"/>
                  </a:cubicBezTo>
                  <a:lnTo>
                    <a:pt x="8580628" y="0"/>
                  </a:lnTo>
                  <a:lnTo>
                    <a:pt x="8580628" y="19050"/>
                  </a:lnTo>
                  <a:lnTo>
                    <a:pt x="8580628" y="0"/>
                  </a:lnTo>
                  <a:cubicBezTo>
                    <a:pt x="8733155" y="0"/>
                    <a:pt x="8856980" y="122555"/>
                    <a:pt x="8856980" y="274066"/>
                  </a:cubicBezTo>
                  <a:lnTo>
                    <a:pt x="8837930" y="274066"/>
                  </a:lnTo>
                  <a:lnTo>
                    <a:pt x="8856980" y="274066"/>
                  </a:lnTo>
                  <a:lnTo>
                    <a:pt x="8856980" y="2576830"/>
                  </a:lnTo>
                  <a:lnTo>
                    <a:pt x="8837930" y="2576830"/>
                  </a:lnTo>
                  <a:lnTo>
                    <a:pt x="8856980" y="2576830"/>
                  </a:lnTo>
                  <a:cubicBezTo>
                    <a:pt x="8856980" y="2728341"/>
                    <a:pt x="8733028" y="2850896"/>
                    <a:pt x="8580628" y="2850896"/>
                  </a:cubicBezTo>
                  <a:lnTo>
                    <a:pt x="8580628" y="2831846"/>
                  </a:lnTo>
                  <a:lnTo>
                    <a:pt x="8580628" y="2850896"/>
                  </a:lnTo>
                  <a:lnTo>
                    <a:pt x="276352" y="2850896"/>
                  </a:lnTo>
                  <a:lnTo>
                    <a:pt x="276352" y="2831846"/>
                  </a:lnTo>
                  <a:lnTo>
                    <a:pt x="276352" y="2850896"/>
                  </a:lnTo>
                  <a:cubicBezTo>
                    <a:pt x="123952" y="2850896"/>
                    <a:pt x="0" y="2728468"/>
                    <a:pt x="0" y="2576830"/>
                  </a:cubicBezTo>
                  <a:lnTo>
                    <a:pt x="0" y="274066"/>
                  </a:lnTo>
                  <a:lnTo>
                    <a:pt x="19050" y="274066"/>
                  </a:lnTo>
                  <a:lnTo>
                    <a:pt x="0" y="274066"/>
                  </a:lnTo>
                  <a:moveTo>
                    <a:pt x="38100" y="274066"/>
                  </a:moveTo>
                  <a:lnTo>
                    <a:pt x="38100" y="2576830"/>
                  </a:lnTo>
                  <a:lnTo>
                    <a:pt x="19050" y="2576830"/>
                  </a:lnTo>
                  <a:lnTo>
                    <a:pt x="38100" y="2576830"/>
                  </a:lnTo>
                  <a:cubicBezTo>
                    <a:pt x="38100" y="2707005"/>
                    <a:pt x="144653" y="2812796"/>
                    <a:pt x="276352" y="2812796"/>
                  </a:cubicBezTo>
                  <a:lnTo>
                    <a:pt x="8580628" y="2812796"/>
                  </a:lnTo>
                  <a:cubicBezTo>
                    <a:pt x="8712454" y="2812796"/>
                    <a:pt x="8818880" y="2707005"/>
                    <a:pt x="8818880" y="2576830"/>
                  </a:cubicBezTo>
                  <a:lnTo>
                    <a:pt x="8818880" y="274066"/>
                  </a:lnTo>
                  <a:cubicBezTo>
                    <a:pt x="8819007" y="143891"/>
                    <a:pt x="8712454" y="38100"/>
                    <a:pt x="8580628" y="38100"/>
                  </a:cubicBezTo>
                  <a:lnTo>
                    <a:pt x="276352" y="38100"/>
                  </a:lnTo>
                  <a:lnTo>
                    <a:pt x="276352" y="19050"/>
                  </a:lnTo>
                  <a:lnTo>
                    <a:pt x="276352" y="38100"/>
                  </a:lnTo>
                  <a:cubicBezTo>
                    <a:pt x="144653" y="38100"/>
                    <a:pt x="38100" y="143891"/>
                    <a:pt x="38100" y="274066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8" id="38"/>
          <p:cNvSpPr txBox="true"/>
          <p:nvPr/>
        </p:nvSpPr>
        <p:spPr>
          <a:xfrm rot="0">
            <a:off x="9491072" y="5349631"/>
            <a:ext cx="4491780" cy="332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FC8337"/>
                </a:solidFill>
                <a:latin typeface="Saira Medium"/>
                <a:ea typeface="Saira Medium"/>
                <a:cs typeface="Saira Medium"/>
                <a:sym typeface="Saira Medium"/>
              </a:rPr>
              <a:t>Debt Funds</a:t>
            </a:r>
            <a:r>
              <a:rPr lang="en-US" sz="2062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 (Fixed income securities)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491072" y="5732859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Lower risk, stable returns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491072" y="6147044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Suitable for 1-3 years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491072" y="6561239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Interest rate sensitive</a:t>
            </a:r>
          </a:p>
        </p:txBody>
      </p:sp>
      <p:grpSp>
        <p:nvGrpSpPr>
          <p:cNvPr name="Group 42" id="42"/>
          <p:cNvGrpSpPr/>
          <p:nvPr/>
        </p:nvGrpSpPr>
        <p:grpSpPr>
          <a:xfrm rot="0">
            <a:off x="2409234" y="7416403"/>
            <a:ext cx="6642792" cy="2138210"/>
            <a:chOff x="0" y="0"/>
            <a:chExt cx="8857056" cy="2850947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19050" y="19050"/>
              <a:ext cx="8818880" cy="2812796"/>
            </a:xfrm>
            <a:custGeom>
              <a:avLst/>
              <a:gdLst/>
              <a:ahLst/>
              <a:cxnLst/>
              <a:rect r="r" b="b" t="t" l="l"/>
              <a:pathLst>
                <a:path h="2812796" w="8818880">
                  <a:moveTo>
                    <a:pt x="0" y="255016"/>
                  </a:moveTo>
                  <a:cubicBezTo>
                    <a:pt x="0" y="114173"/>
                    <a:pt x="115189" y="0"/>
                    <a:pt x="257302" y="0"/>
                  </a:cubicBezTo>
                  <a:lnTo>
                    <a:pt x="8561578" y="0"/>
                  </a:lnTo>
                  <a:cubicBezTo>
                    <a:pt x="8703691" y="0"/>
                    <a:pt x="8818880" y="114173"/>
                    <a:pt x="8818880" y="255016"/>
                  </a:cubicBezTo>
                  <a:lnTo>
                    <a:pt x="8818880" y="2557780"/>
                  </a:lnTo>
                  <a:cubicBezTo>
                    <a:pt x="8818880" y="2698623"/>
                    <a:pt x="8703691" y="2812796"/>
                    <a:pt x="8561578" y="2812796"/>
                  </a:cubicBezTo>
                  <a:lnTo>
                    <a:pt x="257302" y="2812796"/>
                  </a:lnTo>
                  <a:cubicBezTo>
                    <a:pt x="115189" y="2812796"/>
                    <a:pt x="0" y="2698623"/>
                    <a:pt x="0" y="2557780"/>
                  </a:cubicBez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856980" cy="2850896"/>
            </a:xfrm>
            <a:custGeom>
              <a:avLst/>
              <a:gdLst/>
              <a:ahLst/>
              <a:cxnLst/>
              <a:rect r="r" b="b" t="t" l="l"/>
              <a:pathLst>
                <a:path h="2850896" w="8856980">
                  <a:moveTo>
                    <a:pt x="0" y="274066"/>
                  </a:moveTo>
                  <a:cubicBezTo>
                    <a:pt x="0" y="122555"/>
                    <a:pt x="123952" y="0"/>
                    <a:pt x="276352" y="0"/>
                  </a:cubicBezTo>
                  <a:lnTo>
                    <a:pt x="8580628" y="0"/>
                  </a:lnTo>
                  <a:lnTo>
                    <a:pt x="8580628" y="19050"/>
                  </a:lnTo>
                  <a:lnTo>
                    <a:pt x="8580628" y="0"/>
                  </a:lnTo>
                  <a:cubicBezTo>
                    <a:pt x="8733155" y="0"/>
                    <a:pt x="8856980" y="122555"/>
                    <a:pt x="8856980" y="274066"/>
                  </a:cubicBezTo>
                  <a:lnTo>
                    <a:pt x="8837930" y="274066"/>
                  </a:lnTo>
                  <a:lnTo>
                    <a:pt x="8856980" y="274066"/>
                  </a:lnTo>
                  <a:lnTo>
                    <a:pt x="8856980" y="2576830"/>
                  </a:lnTo>
                  <a:lnTo>
                    <a:pt x="8837930" y="2576830"/>
                  </a:lnTo>
                  <a:lnTo>
                    <a:pt x="8856980" y="2576830"/>
                  </a:lnTo>
                  <a:cubicBezTo>
                    <a:pt x="8856980" y="2728341"/>
                    <a:pt x="8733028" y="2850896"/>
                    <a:pt x="8580628" y="2850896"/>
                  </a:cubicBezTo>
                  <a:lnTo>
                    <a:pt x="8580628" y="2831846"/>
                  </a:lnTo>
                  <a:lnTo>
                    <a:pt x="8580628" y="2850896"/>
                  </a:lnTo>
                  <a:lnTo>
                    <a:pt x="276352" y="2850896"/>
                  </a:lnTo>
                  <a:lnTo>
                    <a:pt x="276352" y="2831846"/>
                  </a:lnTo>
                  <a:lnTo>
                    <a:pt x="276352" y="2850896"/>
                  </a:lnTo>
                  <a:cubicBezTo>
                    <a:pt x="123952" y="2850896"/>
                    <a:pt x="0" y="2728468"/>
                    <a:pt x="0" y="2576830"/>
                  </a:cubicBezTo>
                  <a:lnTo>
                    <a:pt x="0" y="274066"/>
                  </a:lnTo>
                  <a:lnTo>
                    <a:pt x="19050" y="274066"/>
                  </a:lnTo>
                  <a:lnTo>
                    <a:pt x="0" y="274066"/>
                  </a:lnTo>
                  <a:moveTo>
                    <a:pt x="38100" y="274066"/>
                  </a:moveTo>
                  <a:lnTo>
                    <a:pt x="38100" y="2576830"/>
                  </a:lnTo>
                  <a:lnTo>
                    <a:pt x="19050" y="2576830"/>
                  </a:lnTo>
                  <a:lnTo>
                    <a:pt x="38100" y="2576830"/>
                  </a:lnTo>
                  <a:cubicBezTo>
                    <a:pt x="38100" y="2707005"/>
                    <a:pt x="144653" y="2812796"/>
                    <a:pt x="276352" y="2812796"/>
                  </a:cubicBezTo>
                  <a:lnTo>
                    <a:pt x="8580628" y="2812796"/>
                  </a:lnTo>
                  <a:cubicBezTo>
                    <a:pt x="8712454" y="2812796"/>
                    <a:pt x="8818880" y="2707005"/>
                    <a:pt x="8818880" y="2576830"/>
                  </a:cubicBezTo>
                  <a:lnTo>
                    <a:pt x="8818880" y="274066"/>
                  </a:lnTo>
                  <a:cubicBezTo>
                    <a:pt x="8819007" y="143891"/>
                    <a:pt x="8712454" y="38100"/>
                    <a:pt x="8580628" y="38100"/>
                  </a:cubicBezTo>
                  <a:lnTo>
                    <a:pt x="276352" y="38100"/>
                  </a:lnTo>
                  <a:lnTo>
                    <a:pt x="276352" y="19050"/>
                  </a:lnTo>
                  <a:lnTo>
                    <a:pt x="276352" y="38100"/>
                  </a:lnTo>
                  <a:cubicBezTo>
                    <a:pt x="144653" y="38100"/>
                    <a:pt x="38100" y="143891"/>
                    <a:pt x="38100" y="274066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5" id="45"/>
          <p:cNvSpPr txBox="true"/>
          <p:nvPr/>
        </p:nvSpPr>
        <p:spPr>
          <a:xfrm rot="0">
            <a:off x="2664466" y="7671645"/>
            <a:ext cx="4347867" cy="332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FC8337"/>
                </a:solidFill>
                <a:latin typeface="Saira Medium"/>
                <a:ea typeface="Saira Medium"/>
                <a:cs typeface="Saira Medium"/>
                <a:sym typeface="Saira Medium"/>
              </a:rPr>
              <a:t>Hybrid Funds</a:t>
            </a:r>
            <a:r>
              <a:rPr lang="en-US" sz="2062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 (Mix of equity + debt)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2664466" y="8054873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Balanced risk-return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2664466" y="8469068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Suitable for 3-5 years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2664466" y="8883253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Single-fund solution</a:t>
            </a:r>
          </a:p>
        </p:txBody>
      </p:sp>
      <p:grpSp>
        <p:nvGrpSpPr>
          <p:cNvPr name="Group 49" id="49"/>
          <p:cNvGrpSpPr/>
          <p:nvPr/>
        </p:nvGrpSpPr>
        <p:grpSpPr>
          <a:xfrm rot="0">
            <a:off x="9235831" y="7416403"/>
            <a:ext cx="6642792" cy="2138210"/>
            <a:chOff x="0" y="0"/>
            <a:chExt cx="8857056" cy="2850947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19050" y="19050"/>
              <a:ext cx="8818880" cy="2812796"/>
            </a:xfrm>
            <a:custGeom>
              <a:avLst/>
              <a:gdLst/>
              <a:ahLst/>
              <a:cxnLst/>
              <a:rect r="r" b="b" t="t" l="l"/>
              <a:pathLst>
                <a:path h="2812796" w="8818880">
                  <a:moveTo>
                    <a:pt x="0" y="255016"/>
                  </a:moveTo>
                  <a:cubicBezTo>
                    <a:pt x="0" y="114173"/>
                    <a:pt x="115189" y="0"/>
                    <a:pt x="257302" y="0"/>
                  </a:cubicBezTo>
                  <a:lnTo>
                    <a:pt x="8561578" y="0"/>
                  </a:lnTo>
                  <a:cubicBezTo>
                    <a:pt x="8703691" y="0"/>
                    <a:pt x="8818880" y="114173"/>
                    <a:pt x="8818880" y="255016"/>
                  </a:cubicBezTo>
                  <a:lnTo>
                    <a:pt x="8818880" y="2557780"/>
                  </a:lnTo>
                  <a:cubicBezTo>
                    <a:pt x="8818880" y="2698623"/>
                    <a:pt x="8703691" y="2812796"/>
                    <a:pt x="8561578" y="2812796"/>
                  </a:cubicBezTo>
                  <a:lnTo>
                    <a:pt x="257302" y="2812796"/>
                  </a:lnTo>
                  <a:cubicBezTo>
                    <a:pt x="115189" y="2812796"/>
                    <a:pt x="0" y="2698623"/>
                    <a:pt x="0" y="2557780"/>
                  </a:cubicBez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8856980" cy="2850896"/>
            </a:xfrm>
            <a:custGeom>
              <a:avLst/>
              <a:gdLst/>
              <a:ahLst/>
              <a:cxnLst/>
              <a:rect r="r" b="b" t="t" l="l"/>
              <a:pathLst>
                <a:path h="2850896" w="8856980">
                  <a:moveTo>
                    <a:pt x="0" y="274066"/>
                  </a:moveTo>
                  <a:cubicBezTo>
                    <a:pt x="0" y="122555"/>
                    <a:pt x="123952" y="0"/>
                    <a:pt x="276352" y="0"/>
                  </a:cubicBezTo>
                  <a:lnTo>
                    <a:pt x="8580628" y="0"/>
                  </a:lnTo>
                  <a:lnTo>
                    <a:pt x="8580628" y="19050"/>
                  </a:lnTo>
                  <a:lnTo>
                    <a:pt x="8580628" y="0"/>
                  </a:lnTo>
                  <a:cubicBezTo>
                    <a:pt x="8733155" y="0"/>
                    <a:pt x="8856980" y="122555"/>
                    <a:pt x="8856980" y="274066"/>
                  </a:cubicBezTo>
                  <a:lnTo>
                    <a:pt x="8837930" y="274066"/>
                  </a:lnTo>
                  <a:lnTo>
                    <a:pt x="8856980" y="274066"/>
                  </a:lnTo>
                  <a:lnTo>
                    <a:pt x="8856980" y="2576830"/>
                  </a:lnTo>
                  <a:lnTo>
                    <a:pt x="8837930" y="2576830"/>
                  </a:lnTo>
                  <a:lnTo>
                    <a:pt x="8856980" y="2576830"/>
                  </a:lnTo>
                  <a:cubicBezTo>
                    <a:pt x="8856980" y="2728341"/>
                    <a:pt x="8733028" y="2850896"/>
                    <a:pt x="8580628" y="2850896"/>
                  </a:cubicBezTo>
                  <a:lnTo>
                    <a:pt x="8580628" y="2831846"/>
                  </a:lnTo>
                  <a:lnTo>
                    <a:pt x="8580628" y="2850896"/>
                  </a:lnTo>
                  <a:lnTo>
                    <a:pt x="276352" y="2850896"/>
                  </a:lnTo>
                  <a:lnTo>
                    <a:pt x="276352" y="2831846"/>
                  </a:lnTo>
                  <a:lnTo>
                    <a:pt x="276352" y="2850896"/>
                  </a:lnTo>
                  <a:cubicBezTo>
                    <a:pt x="123952" y="2850896"/>
                    <a:pt x="0" y="2728468"/>
                    <a:pt x="0" y="2576830"/>
                  </a:cubicBezTo>
                  <a:lnTo>
                    <a:pt x="0" y="274066"/>
                  </a:lnTo>
                  <a:lnTo>
                    <a:pt x="19050" y="274066"/>
                  </a:lnTo>
                  <a:lnTo>
                    <a:pt x="0" y="274066"/>
                  </a:lnTo>
                  <a:moveTo>
                    <a:pt x="38100" y="274066"/>
                  </a:moveTo>
                  <a:lnTo>
                    <a:pt x="38100" y="2576830"/>
                  </a:lnTo>
                  <a:lnTo>
                    <a:pt x="19050" y="2576830"/>
                  </a:lnTo>
                  <a:lnTo>
                    <a:pt x="38100" y="2576830"/>
                  </a:lnTo>
                  <a:cubicBezTo>
                    <a:pt x="38100" y="2707005"/>
                    <a:pt x="144653" y="2812796"/>
                    <a:pt x="276352" y="2812796"/>
                  </a:cubicBezTo>
                  <a:lnTo>
                    <a:pt x="8580628" y="2812796"/>
                  </a:lnTo>
                  <a:cubicBezTo>
                    <a:pt x="8712454" y="2812796"/>
                    <a:pt x="8818880" y="2707005"/>
                    <a:pt x="8818880" y="2576830"/>
                  </a:cubicBezTo>
                  <a:lnTo>
                    <a:pt x="8818880" y="274066"/>
                  </a:lnTo>
                  <a:cubicBezTo>
                    <a:pt x="8819007" y="143891"/>
                    <a:pt x="8712454" y="38100"/>
                    <a:pt x="8580628" y="38100"/>
                  </a:cubicBezTo>
                  <a:lnTo>
                    <a:pt x="276352" y="38100"/>
                  </a:lnTo>
                  <a:lnTo>
                    <a:pt x="276352" y="19050"/>
                  </a:lnTo>
                  <a:lnTo>
                    <a:pt x="276352" y="38100"/>
                  </a:lnTo>
                  <a:cubicBezTo>
                    <a:pt x="144653" y="38100"/>
                    <a:pt x="38100" y="143891"/>
                    <a:pt x="38100" y="274066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2" id="52"/>
          <p:cNvSpPr txBox="true"/>
          <p:nvPr/>
        </p:nvSpPr>
        <p:spPr>
          <a:xfrm rot="0">
            <a:off x="9491072" y="7671645"/>
            <a:ext cx="4923977" cy="332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b="true">
                <a:solidFill>
                  <a:srgbClr val="FC8337"/>
                </a:solidFill>
                <a:latin typeface="Saira Medium"/>
                <a:ea typeface="Saira Medium"/>
                <a:cs typeface="Saira Medium"/>
                <a:sym typeface="Saira Medium"/>
              </a:rPr>
              <a:t>Solution-Oriented</a:t>
            </a:r>
            <a:r>
              <a:rPr lang="en-US" sz="2062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 (Retirement/Children)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9491072" y="8054873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Goal-based investing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9491072" y="8469068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5-year lock-in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9491072" y="8883253"/>
            <a:ext cx="6132309" cy="41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45070" indent="-122535" lvl="1">
              <a:lnSpc>
                <a:spcPts val="2625"/>
              </a:lnSpc>
              <a:buFont typeface="Arial"/>
              <a:buChar char="•"/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Lifecycle-based allocation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3957047" y="580434"/>
            <a:ext cx="9307859" cy="521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187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Equity Fund Categories - Risk &amp; Return Spectrum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57047" y="1158326"/>
            <a:ext cx="3422447" cy="317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BY MARKET CAPITALIZATION: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3947522" y="1957835"/>
            <a:ext cx="5124002" cy="2444953"/>
            <a:chOff x="0" y="0"/>
            <a:chExt cx="6832003" cy="325993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00" y="12700"/>
              <a:ext cx="6806565" cy="3234563"/>
            </a:xfrm>
            <a:custGeom>
              <a:avLst/>
              <a:gdLst/>
              <a:ahLst/>
              <a:cxnLst/>
              <a:rect r="r" b="b" t="t" l="l"/>
              <a:pathLst>
                <a:path h="3234563" w="6806565">
                  <a:moveTo>
                    <a:pt x="0" y="196850"/>
                  </a:moveTo>
                  <a:cubicBezTo>
                    <a:pt x="0" y="88138"/>
                    <a:pt x="88519" y="0"/>
                    <a:pt x="197612" y="0"/>
                  </a:cubicBezTo>
                  <a:lnTo>
                    <a:pt x="6608953" y="0"/>
                  </a:lnTo>
                  <a:cubicBezTo>
                    <a:pt x="6718047" y="0"/>
                    <a:pt x="6806565" y="88138"/>
                    <a:pt x="6806565" y="196850"/>
                  </a:cubicBezTo>
                  <a:lnTo>
                    <a:pt x="6806565" y="3037713"/>
                  </a:lnTo>
                  <a:cubicBezTo>
                    <a:pt x="6806565" y="3146425"/>
                    <a:pt x="6718047" y="3234563"/>
                    <a:pt x="6608953" y="3234563"/>
                  </a:cubicBezTo>
                  <a:lnTo>
                    <a:pt x="197612" y="3234563"/>
                  </a:lnTo>
                  <a:cubicBezTo>
                    <a:pt x="88519" y="3234563"/>
                    <a:pt x="0" y="3146425"/>
                    <a:pt x="0" y="3037713"/>
                  </a:cubicBez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831965" cy="3259963"/>
            </a:xfrm>
            <a:custGeom>
              <a:avLst/>
              <a:gdLst/>
              <a:ahLst/>
              <a:cxnLst/>
              <a:rect r="r" b="b" t="t" l="l"/>
              <a:pathLst>
                <a:path h="3259963" w="6831965">
                  <a:moveTo>
                    <a:pt x="0" y="209550"/>
                  </a:moveTo>
                  <a:cubicBezTo>
                    <a:pt x="0" y="93726"/>
                    <a:pt x="94234" y="0"/>
                    <a:pt x="210312" y="0"/>
                  </a:cubicBezTo>
                  <a:lnTo>
                    <a:pt x="6621653" y="0"/>
                  </a:lnTo>
                  <a:lnTo>
                    <a:pt x="6621653" y="12700"/>
                  </a:lnTo>
                  <a:lnTo>
                    <a:pt x="6621653" y="0"/>
                  </a:lnTo>
                  <a:cubicBezTo>
                    <a:pt x="6737731" y="0"/>
                    <a:pt x="6831965" y="93726"/>
                    <a:pt x="6831965" y="209550"/>
                  </a:cubicBezTo>
                  <a:lnTo>
                    <a:pt x="6819265" y="209550"/>
                  </a:lnTo>
                  <a:lnTo>
                    <a:pt x="6831965" y="209550"/>
                  </a:lnTo>
                  <a:lnTo>
                    <a:pt x="6831965" y="3050413"/>
                  </a:lnTo>
                  <a:lnTo>
                    <a:pt x="6819265" y="3050413"/>
                  </a:lnTo>
                  <a:lnTo>
                    <a:pt x="6831965" y="3050413"/>
                  </a:lnTo>
                  <a:cubicBezTo>
                    <a:pt x="6831965" y="3166237"/>
                    <a:pt x="6737731" y="3259963"/>
                    <a:pt x="6621653" y="3259963"/>
                  </a:cubicBezTo>
                  <a:lnTo>
                    <a:pt x="6621653" y="3247263"/>
                  </a:lnTo>
                  <a:lnTo>
                    <a:pt x="6621653" y="3259963"/>
                  </a:lnTo>
                  <a:lnTo>
                    <a:pt x="210312" y="3259963"/>
                  </a:lnTo>
                  <a:lnTo>
                    <a:pt x="210312" y="3247263"/>
                  </a:lnTo>
                  <a:lnTo>
                    <a:pt x="210312" y="3259963"/>
                  </a:lnTo>
                  <a:cubicBezTo>
                    <a:pt x="94234" y="3259963"/>
                    <a:pt x="0" y="3166237"/>
                    <a:pt x="0" y="3050413"/>
                  </a:cubicBezTo>
                  <a:lnTo>
                    <a:pt x="0" y="209550"/>
                  </a:lnTo>
                  <a:lnTo>
                    <a:pt x="12700" y="209550"/>
                  </a:lnTo>
                  <a:lnTo>
                    <a:pt x="0" y="209550"/>
                  </a:lnTo>
                  <a:moveTo>
                    <a:pt x="25400" y="209550"/>
                  </a:moveTo>
                  <a:lnTo>
                    <a:pt x="25400" y="3050413"/>
                  </a:lnTo>
                  <a:lnTo>
                    <a:pt x="12700" y="3050413"/>
                  </a:lnTo>
                  <a:lnTo>
                    <a:pt x="25400" y="3050413"/>
                  </a:lnTo>
                  <a:cubicBezTo>
                    <a:pt x="25400" y="3152013"/>
                    <a:pt x="108204" y="3234563"/>
                    <a:pt x="210312" y="3234563"/>
                  </a:cubicBezTo>
                  <a:lnTo>
                    <a:pt x="6621653" y="3234563"/>
                  </a:lnTo>
                  <a:cubicBezTo>
                    <a:pt x="6723888" y="3234563"/>
                    <a:pt x="6806565" y="3152140"/>
                    <a:pt x="6806565" y="3050413"/>
                  </a:cubicBezTo>
                  <a:lnTo>
                    <a:pt x="6806565" y="209550"/>
                  </a:lnTo>
                  <a:cubicBezTo>
                    <a:pt x="6806565" y="107950"/>
                    <a:pt x="6723761" y="25400"/>
                    <a:pt x="6621653" y="25400"/>
                  </a:cubicBezTo>
                  <a:lnTo>
                    <a:pt x="210312" y="25400"/>
                  </a:lnTo>
                  <a:lnTo>
                    <a:pt x="210312" y="12700"/>
                  </a:lnTo>
                  <a:lnTo>
                    <a:pt x="210312" y="25400"/>
                  </a:lnTo>
                  <a:cubicBezTo>
                    <a:pt x="108204" y="25400"/>
                    <a:pt x="25400" y="107823"/>
                    <a:pt x="25400" y="209550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3976097" y="1986410"/>
            <a:ext cx="5066852" cy="164011"/>
            <a:chOff x="0" y="0"/>
            <a:chExt cx="6755803" cy="21868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755765" cy="218694"/>
            </a:xfrm>
            <a:custGeom>
              <a:avLst/>
              <a:gdLst/>
              <a:ahLst/>
              <a:cxnLst/>
              <a:rect r="r" b="b" t="t" l="l"/>
              <a:pathLst>
                <a:path h="218694" w="6755765">
                  <a:moveTo>
                    <a:pt x="0" y="109347"/>
                  </a:moveTo>
                  <a:cubicBezTo>
                    <a:pt x="0" y="48895"/>
                    <a:pt x="48895" y="0"/>
                    <a:pt x="109347" y="0"/>
                  </a:cubicBezTo>
                  <a:lnTo>
                    <a:pt x="6646418" y="0"/>
                  </a:lnTo>
                  <a:cubicBezTo>
                    <a:pt x="6706743" y="0"/>
                    <a:pt x="6755765" y="48895"/>
                    <a:pt x="6755765" y="109347"/>
                  </a:cubicBezTo>
                  <a:cubicBezTo>
                    <a:pt x="6755765" y="169799"/>
                    <a:pt x="6706870" y="218694"/>
                    <a:pt x="6646418" y="218694"/>
                  </a:cubicBezTo>
                  <a:lnTo>
                    <a:pt x="109347" y="218694"/>
                  </a:lnTo>
                  <a:cubicBezTo>
                    <a:pt x="48895" y="218694"/>
                    <a:pt x="0" y="169672"/>
                    <a:pt x="0" y="109347"/>
                  </a:cubicBezTo>
                  <a:close/>
                </a:path>
              </a:pathLst>
            </a:custGeom>
            <a:solidFill>
              <a:srgbClr val="03030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4140098" y="2295373"/>
            <a:ext cx="2050104" cy="275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1562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Large-Cap Funds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140098" y="2611936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Investment: Top 100 companies (80% minimum)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140098" y="2931614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Risk Level: Moderate-High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140098" y="3251302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Volatility: Lower within equity category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140098" y="3570980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Suitable For: First-time equity investors, 3-5 year horizon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140098" y="3890667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Expected Returns: 10-12% CAGR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216476" y="1711823"/>
            <a:ext cx="5124002" cy="2690965"/>
            <a:chOff x="0" y="0"/>
            <a:chExt cx="6832003" cy="358795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2700" y="12700"/>
              <a:ext cx="6806565" cy="3562604"/>
            </a:xfrm>
            <a:custGeom>
              <a:avLst/>
              <a:gdLst/>
              <a:ahLst/>
              <a:cxnLst/>
              <a:rect r="r" b="b" t="t" l="l"/>
              <a:pathLst>
                <a:path h="3562604" w="6806565">
                  <a:moveTo>
                    <a:pt x="0" y="196850"/>
                  </a:moveTo>
                  <a:cubicBezTo>
                    <a:pt x="0" y="88138"/>
                    <a:pt x="88392" y="0"/>
                    <a:pt x="197485" y="0"/>
                  </a:cubicBezTo>
                  <a:lnTo>
                    <a:pt x="6609080" y="0"/>
                  </a:lnTo>
                  <a:cubicBezTo>
                    <a:pt x="6718174" y="0"/>
                    <a:pt x="6806565" y="88138"/>
                    <a:pt x="6806565" y="196850"/>
                  </a:cubicBezTo>
                  <a:lnTo>
                    <a:pt x="6806565" y="3365754"/>
                  </a:lnTo>
                  <a:cubicBezTo>
                    <a:pt x="6806565" y="3474466"/>
                    <a:pt x="6718174" y="3562604"/>
                    <a:pt x="6609080" y="3562604"/>
                  </a:cubicBezTo>
                  <a:lnTo>
                    <a:pt x="197485" y="3562604"/>
                  </a:lnTo>
                  <a:cubicBezTo>
                    <a:pt x="88392" y="3562604"/>
                    <a:pt x="0" y="3474466"/>
                    <a:pt x="0" y="3365754"/>
                  </a:cubicBez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831965" cy="3588004"/>
            </a:xfrm>
            <a:custGeom>
              <a:avLst/>
              <a:gdLst/>
              <a:ahLst/>
              <a:cxnLst/>
              <a:rect r="r" b="b" t="t" l="l"/>
              <a:pathLst>
                <a:path h="3588004" w="6831965">
                  <a:moveTo>
                    <a:pt x="0" y="209550"/>
                  </a:moveTo>
                  <a:cubicBezTo>
                    <a:pt x="0" y="93726"/>
                    <a:pt x="94107" y="0"/>
                    <a:pt x="210185" y="0"/>
                  </a:cubicBezTo>
                  <a:lnTo>
                    <a:pt x="6621780" y="0"/>
                  </a:lnTo>
                  <a:lnTo>
                    <a:pt x="6621780" y="12700"/>
                  </a:lnTo>
                  <a:lnTo>
                    <a:pt x="6621780" y="0"/>
                  </a:lnTo>
                  <a:cubicBezTo>
                    <a:pt x="6737858" y="0"/>
                    <a:pt x="6831965" y="93726"/>
                    <a:pt x="6831965" y="209550"/>
                  </a:cubicBezTo>
                  <a:lnTo>
                    <a:pt x="6819265" y="209550"/>
                  </a:lnTo>
                  <a:lnTo>
                    <a:pt x="6831965" y="209550"/>
                  </a:lnTo>
                  <a:lnTo>
                    <a:pt x="6831965" y="3378454"/>
                  </a:lnTo>
                  <a:lnTo>
                    <a:pt x="6819265" y="3378454"/>
                  </a:lnTo>
                  <a:lnTo>
                    <a:pt x="6831965" y="3378454"/>
                  </a:lnTo>
                  <a:cubicBezTo>
                    <a:pt x="6831965" y="3494278"/>
                    <a:pt x="6737858" y="3588004"/>
                    <a:pt x="6621780" y="3588004"/>
                  </a:cubicBezTo>
                  <a:lnTo>
                    <a:pt x="6621780" y="3575304"/>
                  </a:lnTo>
                  <a:lnTo>
                    <a:pt x="6621780" y="3588004"/>
                  </a:lnTo>
                  <a:lnTo>
                    <a:pt x="210185" y="3588004"/>
                  </a:lnTo>
                  <a:lnTo>
                    <a:pt x="210185" y="3575304"/>
                  </a:lnTo>
                  <a:lnTo>
                    <a:pt x="210185" y="3588004"/>
                  </a:lnTo>
                  <a:cubicBezTo>
                    <a:pt x="94107" y="3588004"/>
                    <a:pt x="0" y="3494151"/>
                    <a:pt x="0" y="3378454"/>
                  </a:cubicBezTo>
                  <a:lnTo>
                    <a:pt x="0" y="209550"/>
                  </a:lnTo>
                  <a:lnTo>
                    <a:pt x="12700" y="209550"/>
                  </a:lnTo>
                  <a:lnTo>
                    <a:pt x="0" y="209550"/>
                  </a:lnTo>
                  <a:moveTo>
                    <a:pt x="25400" y="209550"/>
                  </a:moveTo>
                  <a:lnTo>
                    <a:pt x="25400" y="3378454"/>
                  </a:lnTo>
                  <a:lnTo>
                    <a:pt x="12700" y="3378454"/>
                  </a:lnTo>
                  <a:lnTo>
                    <a:pt x="25400" y="3378454"/>
                  </a:lnTo>
                  <a:cubicBezTo>
                    <a:pt x="25400" y="3480054"/>
                    <a:pt x="108077" y="3562604"/>
                    <a:pt x="210185" y="3562604"/>
                  </a:cubicBezTo>
                  <a:lnTo>
                    <a:pt x="6621780" y="3562604"/>
                  </a:lnTo>
                  <a:cubicBezTo>
                    <a:pt x="6723888" y="3562604"/>
                    <a:pt x="6806565" y="3480181"/>
                    <a:pt x="6806565" y="3378454"/>
                  </a:cubicBezTo>
                  <a:lnTo>
                    <a:pt x="6806565" y="209550"/>
                  </a:lnTo>
                  <a:cubicBezTo>
                    <a:pt x="6806565" y="107950"/>
                    <a:pt x="6723888" y="25400"/>
                    <a:pt x="6621780" y="25400"/>
                  </a:cubicBezTo>
                  <a:lnTo>
                    <a:pt x="210185" y="25400"/>
                  </a:lnTo>
                  <a:lnTo>
                    <a:pt x="210185" y="12700"/>
                  </a:lnTo>
                  <a:lnTo>
                    <a:pt x="210185" y="25400"/>
                  </a:lnTo>
                  <a:cubicBezTo>
                    <a:pt x="108077" y="25400"/>
                    <a:pt x="25400" y="107823"/>
                    <a:pt x="25400" y="209550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9245051" y="1740398"/>
            <a:ext cx="5066852" cy="164011"/>
            <a:chOff x="0" y="0"/>
            <a:chExt cx="6755803" cy="21868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755765" cy="218694"/>
            </a:xfrm>
            <a:custGeom>
              <a:avLst/>
              <a:gdLst/>
              <a:ahLst/>
              <a:cxnLst/>
              <a:rect r="r" b="b" t="t" l="l"/>
              <a:pathLst>
                <a:path h="218694" w="6755765">
                  <a:moveTo>
                    <a:pt x="0" y="109347"/>
                  </a:moveTo>
                  <a:cubicBezTo>
                    <a:pt x="0" y="48895"/>
                    <a:pt x="48895" y="0"/>
                    <a:pt x="109347" y="0"/>
                  </a:cubicBezTo>
                  <a:lnTo>
                    <a:pt x="6646418" y="0"/>
                  </a:lnTo>
                  <a:cubicBezTo>
                    <a:pt x="6706743" y="0"/>
                    <a:pt x="6755765" y="48895"/>
                    <a:pt x="6755765" y="109347"/>
                  </a:cubicBezTo>
                  <a:cubicBezTo>
                    <a:pt x="6755765" y="169799"/>
                    <a:pt x="6706870" y="218694"/>
                    <a:pt x="6646418" y="218694"/>
                  </a:cubicBezTo>
                  <a:lnTo>
                    <a:pt x="109347" y="218694"/>
                  </a:lnTo>
                  <a:cubicBezTo>
                    <a:pt x="48895" y="218694"/>
                    <a:pt x="0" y="169672"/>
                    <a:pt x="0" y="109347"/>
                  </a:cubicBezTo>
                  <a:close/>
                </a:path>
              </a:pathLst>
            </a:custGeom>
            <a:solidFill>
              <a:srgbClr val="03030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3" id="23"/>
          <p:cNvSpPr txBox="true"/>
          <p:nvPr/>
        </p:nvSpPr>
        <p:spPr>
          <a:xfrm rot="0">
            <a:off x="9409062" y="2049361"/>
            <a:ext cx="2050104" cy="275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1562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Mid-Cap Funds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09062" y="2365924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Investment: 101st to 250th companies (65% minimum)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09062" y="2685602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Risk Level: High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09062" y="3005290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Volatility: Significant short-term swings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09062" y="3324968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Suitable For: Aggressive investors, 7+ year horizon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409062" y="3644656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Expected Returns: 12-15% CAGR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3947522" y="4793752"/>
            <a:ext cx="5124002" cy="2444953"/>
            <a:chOff x="0" y="0"/>
            <a:chExt cx="6832003" cy="325993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12700" y="12700"/>
              <a:ext cx="6806565" cy="3234563"/>
            </a:xfrm>
            <a:custGeom>
              <a:avLst/>
              <a:gdLst/>
              <a:ahLst/>
              <a:cxnLst/>
              <a:rect r="r" b="b" t="t" l="l"/>
              <a:pathLst>
                <a:path h="3234563" w="6806565">
                  <a:moveTo>
                    <a:pt x="0" y="196850"/>
                  </a:moveTo>
                  <a:cubicBezTo>
                    <a:pt x="0" y="88138"/>
                    <a:pt x="88519" y="0"/>
                    <a:pt x="197612" y="0"/>
                  </a:cubicBezTo>
                  <a:lnTo>
                    <a:pt x="6608953" y="0"/>
                  </a:lnTo>
                  <a:cubicBezTo>
                    <a:pt x="6718047" y="0"/>
                    <a:pt x="6806565" y="88138"/>
                    <a:pt x="6806565" y="196850"/>
                  </a:cubicBezTo>
                  <a:lnTo>
                    <a:pt x="6806565" y="3037713"/>
                  </a:lnTo>
                  <a:cubicBezTo>
                    <a:pt x="6806565" y="3146425"/>
                    <a:pt x="6718047" y="3234563"/>
                    <a:pt x="6608953" y="3234563"/>
                  </a:cubicBezTo>
                  <a:lnTo>
                    <a:pt x="197612" y="3234563"/>
                  </a:lnTo>
                  <a:cubicBezTo>
                    <a:pt x="88519" y="3234563"/>
                    <a:pt x="0" y="3146425"/>
                    <a:pt x="0" y="3037713"/>
                  </a:cubicBez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831965" cy="3259963"/>
            </a:xfrm>
            <a:custGeom>
              <a:avLst/>
              <a:gdLst/>
              <a:ahLst/>
              <a:cxnLst/>
              <a:rect r="r" b="b" t="t" l="l"/>
              <a:pathLst>
                <a:path h="3259963" w="6831965">
                  <a:moveTo>
                    <a:pt x="0" y="209550"/>
                  </a:moveTo>
                  <a:cubicBezTo>
                    <a:pt x="0" y="93726"/>
                    <a:pt x="94234" y="0"/>
                    <a:pt x="210312" y="0"/>
                  </a:cubicBezTo>
                  <a:lnTo>
                    <a:pt x="6621653" y="0"/>
                  </a:lnTo>
                  <a:lnTo>
                    <a:pt x="6621653" y="12700"/>
                  </a:lnTo>
                  <a:lnTo>
                    <a:pt x="6621653" y="0"/>
                  </a:lnTo>
                  <a:cubicBezTo>
                    <a:pt x="6737731" y="0"/>
                    <a:pt x="6831965" y="93726"/>
                    <a:pt x="6831965" y="209550"/>
                  </a:cubicBezTo>
                  <a:lnTo>
                    <a:pt x="6819265" y="209550"/>
                  </a:lnTo>
                  <a:lnTo>
                    <a:pt x="6831965" y="209550"/>
                  </a:lnTo>
                  <a:lnTo>
                    <a:pt x="6831965" y="3050413"/>
                  </a:lnTo>
                  <a:lnTo>
                    <a:pt x="6819265" y="3050413"/>
                  </a:lnTo>
                  <a:lnTo>
                    <a:pt x="6831965" y="3050413"/>
                  </a:lnTo>
                  <a:cubicBezTo>
                    <a:pt x="6831965" y="3166237"/>
                    <a:pt x="6737731" y="3259963"/>
                    <a:pt x="6621653" y="3259963"/>
                  </a:cubicBezTo>
                  <a:lnTo>
                    <a:pt x="6621653" y="3247263"/>
                  </a:lnTo>
                  <a:lnTo>
                    <a:pt x="6621653" y="3259963"/>
                  </a:lnTo>
                  <a:lnTo>
                    <a:pt x="210312" y="3259963"/>
                  </a:lnTo>
                  <a:lnTo>
                    <a:pt x="210312" y="3247263"/>
                  </a:lnTo>
                  <a:lnTo>
                    <a:pt x="210312" y="3259963"/>
                  </a:lnTo>
                  <a:cubicBezTo>
                    <a:pt x="94234" y="3259963"/>
                    <a:pt x="0" y="3166237"/>
                    <a:pt x="0" y="3050413"/>
                  </a:cubicBezTo>
                  <a:lnTo>
                    <a:pt x="0" y="209550"/>
                  </a:lnTo>
                  <a:lnTo>
                    <a:pt x="12700" y="209550"/>
                  </a:lnTo>
                  <a:lnTo>
                    <a:pt x="0" y="209550"/>
                  </a:lnTo>
                  <a:moveTo>
                    <a:pt x="25400" y="209550"/>
                  </a:moveTo>
                  <a:lnTo>
                    <a:pt x="25400" y="3050413"/>
                  </a:lnTo>
                  <a:lnTo>
                    <a:pt x="12700" y="3050413"/>
                  </a:lnTo>
                  <a:lnTo>
                    <a:pt x="25400" y="3050413"/>
                  </a:lnTo>
                  <a:cubicBezTo>
                    <a:pt x="25400" y="3152013"/>
                    <a:pt x="108204" y="3234563"/>
                    <a:pt x="210312" y="3234563"/>
                  </a:cubicBezTo>
                  <a:lnTo>
                    <a:pt x="6621653" y="3234563"/>
                  </a:lnTo>
                  <a:cubicBezTo>
                    <a:pt x="6723888" y="3234563"/>
                    <a:pt x="6806565" y="3152140"/>
                    <a:pt x="6806565" y="3050413"/>
                  </a:cubicBezTo>
                  <a:lnTo>
                    <a:pt x="6806565" y="209550"/>
                  </a:lnTo>
                  <a:cubicBezTo>
                    <a:pt x="6806565" y="107950"/>
                    <a:pt x="6723761" y="25400"/>
                    <a:pt x="6621653" y="25400"/>
                  </a:cubicBezTo>
                  <a:lnTo>
                    <a:pt x="210312" y="25400"/>
                  </a:lnTo>
                  <a:lnTo>
                    <a:pt x="210312" y="12700"/>
                  </a:lnTo>
                  <a:lnTo>
                    <a:pt x="210312" y="25400"/>
                  </a:lnTo>
                  <a:cubicBezTo>
                    <a:pt x="108204" y="25400"/>
                    <a:pt x="25400" y="107823"/>
                    <a:pt x="25400" y="209550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2" id="32"/>
          <p:cNvGrpSpPr/>
          <p:nvPr/>
        </p:nvGrpSpPr>
        <p:grpSpPr>
          <a:xfrm rot="0">
            <a:off x="3976097" y="4822327"/>
            <a:ext cx="5066852" cy="164011"/>
            <a:chOff x="0" y="0"/>
            <a:chExt cx="6755803" cy="218681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755765" cy="218694"/>
            </a:xfrm>
            <a:custGeom>
              <a:avLst/>
              <a:gdLst/>
              <a:ahLst/>
              <a:cxnLst/>
              <a:rect r="r" b="b" t="t" l="l"/>
              <a:pathLst>
                <a:path h="218694" w="6755765">
                  <a:moveTo>
                    <a:pt x="0" y="109347"/>
                  </a:moveTo>
                  <a:cubicBezTo>
                    <a:pt x="0" y="48895"/>
                    <a:pt x="48895" y="0"/>
                    <a:pt x="109347" y="0"/>
                  </a:cubicBezTo>
                  <a:lnTo>
                    <a:pt x="6646418" y="0"/>
                  </a:lnTo>
                  <a:cubicBezTo>
                    <a:pt x="6706743" y="0"/>
                    <a:pt x="6755765" y="48895"/>
                    <a:pt x="6755765" y="109347"/>
                  </a:cubicBezTo>
                  <a:cubicBezTo>
                    <a:pt x="6755765" y="169799"/>
                    <a:pt x="6706870" y="218694"/>
                    <a:pt x="6646418" y="218694"/>
                  </a:cubicBezTo>
                  <a:lnTo>
                    <a:pt x="109347" y="218694"/>
                  </a:lnTo>
                  <a:cubicBezTo>
                    <a:pt x="48895" y="218694"/>
                    <a:pt x="0" y="169672"/>
                    <a:pt x="0" y="109347"/>
                  </a:cubicBezTo>
                  <a:close/>
                </a:path>
              </a:pathLst>
            </a:custGeom>
            <a:solidFill>
              <a:srgbClr val="03030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4" id="34"/>
          <p:cNvSpPr txBox="true"/>
          <p:nvPr/>
        </p:nvSpPr>
        <p:spPr>
          <a:xfrm rot="0">
            <a:off x="4140098" y="5131298"/>
            <a:ext cx="2050104" cy="275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1562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Small-Cap Funds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4140098" y="5447852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Investment: 251st company onwards (65% minimum)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4140098" y="5767540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Risk Level: Very High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4140098" y="6087218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Volatility: Can fall 40-50% in corrections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4140098" y="6406906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Suitable For: Very aggressive, 10+ year horizon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4140098" y="6726584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Expected Returns: 15-18% CAGR (with high risk)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9216476" y="4547740"/>
            <a:ext cx="5124002" cy="2690965"/>
            <a:chOff x="0" y="0"/>
            <a:chExt cx="6832003" cy="3587953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12700" y="12700"/>
              <a:ext cx="6806565" cy="3562604"/>
            </a:xfrm>
            <a:custGeom>
              <a:avLst/>
              <a:gdLst/>
              <a:ahLst/>
              <a:cxnLst/>
              <a:rect r="r" b="b" t="t" l="l"/>
              <a:pathLst>
                <a:path h="3562604" w="6806565">
                  <a:moveTo>
                    <a:pt x="0" y="196850"/>
                  </a:moveTo>
                  <a:cubicBezTo>
                    <a:pt x="0" y="88138"/>
                    <a:pt x="88392" y="0"/>
                    <a:pt x="197485" y="0"/>
                  </a:cubicBezTo>
                  <a:lnTo>
                    <a:pt x="6609080" y="0"/>
                  </a:lnTo>
                  <a:cubicBezTo>
                    <a:pt x="6718174" y="0"/>
                    <a:pt x="6806565" y="88138"/>
                    <a:pt x="6806565" y="196850"/>
                  </a:cubicBezTo>
                  <a:lnTo>
                    <a:pt x="6806565" y="3365754"/>
                  </a:lnTo>
                  <a:cubicBezTo>
                    <a:pt x="6806565" y="3474466"/>
                    <a:pt x="6718174" y="3562604"/>
                    <a:pt x="6609080" y="3562604"/>
                  </a:cubicBezTo>
                  <a:lnTo>
                    <a:pt x="197485" y="3562604"/>
                  </a:lnTo>
                  <a:cubicBezTo>
                    <a:pt x="88392" y="3562604"/>
                    <a:pt x="0" y="3474466"/>
                    <a:pt x="0" y="3365754"/>
                  </a:cubicBez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6831965" cy="3588004"/>
            </a:xfrm>
            <a:custGeom>
              <a:avLst/>
              <a:gdLst/>
              <a:ahLst/>
              <a:cxnLst/>
              <a:rect r="r" b="b" t="t" l="l"/>
              <a:pathLst>
                <a:path h="3588004" w="6831965">
                  <a:moveTo>
                    <a:pt x="0" y="209550"/>
                  </a:moveTo>
                  <a:cubicBezTo>
                    <a:pt x="0" y="93726"/>
                    <a:pt x="94107" y="0"/>
                    <a:pt x="210185" y="0"/>
                  </a:cubicBezTo>
                  <a:lnTo>
                    <a:pt x="6621780" y="0"/>
                  </a:lnTo>
                  <a:lnTo>
                    <a:pt x="6621780" y="12700"/>
                  </a:lnTo>
                  <a:lnTo>
                    <a:pt x="6621780" y="0"/>
                  </a:lnTo>
                  <a:cubicBezTo>
                    <a:pt x="6737858" y="0"/>
                    <a:pt x="6831965" y="93726"/>
                    <a:pt x="6831965" y="209550"/>
                  </a:cubicBezTo>
                  <a:lnTo>
                    <a:pt x="6819265" y="209550"/>
                  </a:lnTo>
                  <a:lnTo>
                    <a:pt x="6831965" y="209550"/>
                  </a:lnTo>
                  <a:lnTo>
                    <a:pt x="6831965" y="3378454"/>
                  </a:lnTo>
                  <a:lnTo>
                    <a:pt x="6819265" y="3378454"/>
                  </a:lnTo>
                  <a:lnTo>
                    <a:pt x="6831965" y="3378454"/>
                  </a:lnTo>
                  <a:cubicBezTo>
                    <a:pt x="6831965" y="3494278"/>
                    <a:pt x="6737858" y="3588004"/>
                    <a:pt x="6621780" y="3588004"/>
                  </a:cubicBezTo>
                  <a:lnTo>
                    <a:pt x="6621780" y="3575304"/>
                  </a:lnTo>
                  <a:lnTo>
                    <a:pt x="6621780" y="3588004"/>
                  </a:lnTo>
                  <a:lnTo>
                    <a:pt x="210185" y="3588004"/>
                  </a:lnTo>
                  <a:lnTo>
                    <a:pt x="210185" y="3575304"/>
                  </a:lnTo>
                  <a:lnTo>
                    <a:pt x="210185" y="3588004"/>
                  </a:lnTo>
                  <a:cubicBezTo>
                    <a:pt x="94107" y="3588004"/>
                    <a:pt x="0" y="3494151"/>
                    <a:pt x="0" y="3378454"/>
                  </a:cubicBezTo>
                  <a:lnTo>
                    <a:pt x="0" y="209550"/>
                  </a:lnTo>
                  <a:lnTo>
                    <a:pt x="12700" y="209550"/>
                  </a:lnTo>
                  <a:lnTo>
                    <a:pt x="0" y="209550"/>
                  </a:lnTo>
                  <a:moveTo>
                    <a:pt x="25400" y="209550"/>
                  </a:moveTo>
                  <a:lnTo>
                    <a:pt x="25400" y="3378454"/>
                  </a:lnTo>
                  <a:lnTo>
                    <a:pt x="12700" y="3378454"/>
                  </a:lnTo>
                  <a:lnTo>
                    <a:pt x="25400" y="3378454"/>
                  </a:lnTo>
                  <a:cubicBezTo>
                    <a:pt x="25400" y="3480054"/>
                    <a:pt x="108077" y="3562604"/>
                    <a:pt x="210185" y="3562604"/>
                  </a:cubicBezTo>
                  <a:lnTo>
                    <a:pt x="6621780" y="3562604"/>
                  </a:lnTo>
                  <a:cubicBezTo>
                    <a:pt x="6723888" y="3562604"/>
                    <a:pt x="6806565" y="3480181"/>
                    <a:pt x="6806565" y="3378454"/>
                  </a:cubicBezTo>
                  <a:lnTo>
                    <a:pt x="6806565" y="209550"/>
                  </a:lnTo>
                  <a:cubicBezTo>
                    <a:pt x="6806565" y="107950"/>
                    <a:pt x="6723888" y="25400"/>
                    <a:pt x="6621780" y="25400"/>
                  </a:cubicBezTo>
                  <a:lnTo>
                    <a:pt x="210185" y="25400"/>
                  </a:lnTo>
                  <a:lnTo>
                    <a:pt x="210185" y="12700"/>
                  </a:lnTo>
                  <a:lnTo>
                    <a:pt x="210185" y="25400"/>
                  </a:lnTo>
                  <a:cubicBezTo>
                    <a:pt x="108077" y="25400"/>
                    <a:pt x="25400" y="107823"/>
                    <a:pt x="25400" y="209550"/>
                  </a:cubicBezTo>
                  <a:close/>
                </a:path>
              </a:pathLst>
            </a:custGeom>
            <a:solidFill>
              <a:srgbClr val="FC833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3" id="43"/>
          <p:cNvGrpSpPr/>
          <p:nvPr/>
        </p:nvGrpSpPr>
        <p:grpSpPr>
          <a:xfrm rot="0">
            <a:off x="9245051" y="4576315"/>
            <a:ext cx="5066852" cy="164011"/>
            <a:chOff x="0" y="0"/>
            <a:chExt cx="6755803" cy="218681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6755765" cy="218694"/>
            </a:xfrm>
            <a:custGeom>
              <a:avLst/>
              <a:gdLst/>
              <a:ahLst/>
              <a:cxnLst/>
              <a:rect r="r" b="b" t="t" l="l"/>
              <a:pathLst>
                <a:path h="218694" w="6755765">
                  <a:moveTo>
                    <a:pt x="0" y="109347"/>
                  </a:moveTo>
                  <a:cubicBezTo>
                    <a:pt x="0" y="48895"/>
                    <a:pt x="48895" y="0"/>
                    <a:pt x="109347" y="0"/>
                  </a:cubicBezTo>
                  <a:lnTo>
                    <a:pt x="6646418" y="0"/>
                  </a:lnTo>
                  <a:cubicBezTo>
                    <a:pt x="6706743" y="0"/>
                    <a:pt x="6755765" y="48895"/>
                    <a:pt x="6755765" y="109347"/>
                  </a:cubicBezTo>
                  <a:cubicBezTo>
                    <a:pt x="6755765" y="169799"/>
                    <a:pt x="6706870" y="218694"/>
                    <a:pt x="6646418" y="218694"/>
                  </a:cubicBezTo>
                  <a:lnTo>
                    <a:pt x="109347" y="218694"/>
                  </a:lnTo>
                  <a:cubicBezTo>
                    <a:pt x="48895" y="218694"/>
                    <a:pt x="0" y="169672"/>
                    <a:pt x="0" y="109347"/>
                  </a:cubicBezTo>
                  <a:close/>
                </a:path>
              </a:pathLst>
            </a:custGeom>
            <a:solidFill>
              <a:srgbClr val="03030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5" id="45"/>
          <p:cNvSpPr txBox="true"/>
          <p:nvPr/>
        </p:nvSpPr>
        <p:spPr>
          <a:xfrm rot="0">
            <a:off x="9409062" y="4885287"/>
            <a:ext cx="2050104" cy="275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1562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Flexi-Cap Funds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9409062" y="5201841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Investment: Flexibility across all market caps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9409062" y="5521528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Risk Level: Variable (manager discretion)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9409062" y="5841206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Advantage: Dynamic allocation based on opportunities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9409062" y="6160884"/>
            <a:ext cx="4738840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88516" indent="-94258" lvl="1">
              <a:lnSpc>
                <a:spcPts val="2062"/>
              </a:lnSpc>
              <a:buFont typeface="Arial"/>
              <a:buChar char="•"/>
            </a:pP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Suitable For: Core equity holding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3957047" y="7465666"/>
            <a:ext cx="2770880" cy="317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BY INVESTMENT STYLE: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3957047" y="7971530"/>
            <a:ext cx="10373916" cy="844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249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Value Funds:</a:t>
            </a: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Undervalued stocks, patience required</a:t>
            </a:r>
          </a:p>
          <a:p>
            <a:pPr algn="l">
              <a:lnSpc>
                <a:spcPts val="2062"/>
              </a:lnSpc>
            </a:pPr>
            <a:r>
              <a:rPr lang="en-US" sz="1249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Growth Funds:</a:t>
            </a: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High-growth companies, premium valuations</a:t>
            </a:r>
          </a:p>
          <a:p>
            <a:pPr algn="l">
              <a:lnSpc>
                <a:spcPts val="2062"/>
              </a:lnSpc>
            </a:pPr>
            <a:r>
              <a:rPr lang="en-US" sz="1249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Sectoral/Thematic:</a:t>
            </a:r>
            <a:r>
              <a:rPr lang="en-US" sz="124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Concentrated exposure, very high risk</a:t>
            </a:r>
          </a:p>
        </p:txBody>
      </p:sp>
      <p:grpSp>
        <p:nvGrpSpPr>
          <p:cNvPr name="Group 52" id="52"/>
          <p:cNvGrpSpPr/>
          <p:nvPr/>
        </p:nvGrpSpPr>
        <p:grpSpPr>
          <a:xfrm rot="0">
            <a:off x="3957047" y="9000230"/>
            <a:ext cx="10373916" cy="696811"/>
            <a:chOff x="0" y="0"/>
            <a:chExt cx="13831888" cy="929081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13831951" cy="929132"/>
            </a:xfrm>
            <a:custGeom>
              <a:avLst/>
              <a:gdLst/>
              <a:ahLst/>
              <a:cxnLst/>
              <a:rect r="r" b="b" t="t" l="l"/>
              <a:pathLst>
                <a:path h="929132" w="13831951">
                  <a:moveTo>
                    <a:pt x="0" y="196850"/>
                  </a:moveTo>
                  <a:cubicBezTo>
                    <a:pt x="0" y="88138"/>
                    <a:pt x="88138" y="0"/>
                    <a:pt x="196850" y="0"/>
                  </a:cubicBezTo>
                  <a:lnTo>
                    <a:pt x="13635101" y="0"/>
                  </a:lnTo>
                  <a:cubicBezTo>
                    <a:pt x="13743814" y="0"/>
                    <a:pt x="13831951" y="88138"/>
                    <a:pt x="13831951" y="196850"/>
                  </a:cubicBezTo>
                  <a:lnTo>
                    <a:pt x="13831951" y="732282"/>
                  </a:lnTo>
                  <a:cubicBezTo>
                    <a:pt x="13831951" y="840994"/>
                    <a:pt x="13743814" y="929132"/>
                    <a:pt x="13635101" y="929132"/>
                  </a:cubicBezTo>
                  <a:lnTo>
                    <a:pt x="196850" y="929132"/>
                  </a:lnTo>
                  <a:cubicBezTo>
                    <a:pt x="88138" y="929132"/>
                    <a:pt x="0" y="840994"/>
                    <a:pt x="0" y="732282"/>
                  </a:cubicBezTo>
                  <a:close/>
                </a:path>
              </a:pathLst>
            </a:custGeom>
            <a:solidFill>
              <a:srgbClr val="4B1E01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54" id="54" descr="preencoded.png"/>
          <p:cNvSpPr/>
          <p:nvPr/>
        </p:nvSpPr>
        <p:spPr>
          <a:xfrm flipH="false" flipV="false" rot="0">
            <a:off x="4121048" y="9242527"/>
            <a:ext cx="204940" cy="164011"/>
          </a:xfrm>
          <a:custGeom>
            <a:avLst/>
            <a:gdLst/>
            <a:ahLst/>
            <a:cxnLst/>
            <a:rect r="r" b="b" t="t" l="l"/>
            <a:pathLst>
              <a:path h="164011" w="204940">
                <a:moveTo>
                  <a:pt x="0" y="0"/>
                </a:moveTo>
                <a:lnTo>
                  <a:pt x="204940" y="0"/>
                </a:lnTo>
                <a:lnTo>
                  <a:pt x="204940" y="164011"/>
                </a:lnTo>
                <a:lnTo>
                  <a:pt x="0" y="1640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84" t="0" r="-1780" b="0"/>
            </a:stretch>
          </a:blipFill>
        </p:spPr>
      </p:sp>
      <p:sp>
        <p:nvSpPr>
          <p:cNvPr name="TextBox 55" id="55"/>
          <p:cNvSpPr txBox="true"/>
          <p:nvPr/>
        </p:nvSpPr>
        <p:spPr>
          <a:xfrm rot="0">
            <a:off x="4489999" y="9148020"/>
            <a:ext cx="9676952" cy="319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249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Key Message:</a:t>
            </a:r>
            <a:r>
              <a:rPr lang="en-US" sz="124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"Higher risk = Higher return potential BUT also longer time horizon needed"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2141782" y="570757"/>
            <a:ext cx="8536038" cy="729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7"/>
              </a:lnSpc>
            </a:pPr>
            <a:r>
              <a:rPr lang="en-US" sz="4312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Fixed Income &amp; Balanced Options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41782" y="1844431"/>
            <a:ext cx="3961209" cy="424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FC8337"/>
                </a:solidFill>
                <a:latin typeface="Saira Medium"/>
                <a:ea typeface="Saira Medium"/>
                <a:cs typeface="Saira Medium"/>
                <a:sym typeface="Saira Medium"/>
              </a:rPr>
              <a:t>DEBT FUND CATEGORIES: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41782" y="2357733"/>
            <a:ext cx="4130278" cy="346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By Duration (Interest Rate Risk):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41782" y="2848870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AutoNum type="arabicPeriod" startAt="1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Overnight Funds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- 1 day maturity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41782" y="3280467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3121" indent="-227707" lvl="2">
              <a:lnSpc>
                <a:spcPts val="2749"/>
              </a:lnSpc>
              <a:buFont typeface="Arial"/>
              <a:buChar char="⚬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Risk: Negligible | Returns: 4-5%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41782" y="3712073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AutoNum type="arabicPeriod" startAt="1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Liquid Funds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- Up to 91 days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41782" y="4143670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3121" indent="-227707" lvl="2">
              <a:lnSpc>
                <a:spcPts val="2749"/>
              </a:lnSpc>
              <a:buFont typeface="Arial"/>
              <a:buChar char="⚬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Risk: Very Low | Returns: 5-6%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41782" y="4575277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3121" indent="-227707" lvl="2">
              <a:lnSpc>
                <a:spcPts val="2749"/>
              </a:lnSpc>
              <a:buFont typeface="Arial"/>
              <a:buChar char="⚬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Use: Emergency fund, short-term parking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41782" y="5006873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AutoNum type="arabicPeriod" startAt="1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Short Duration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- 1-3 years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41782" y="5438480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3121" indent="-227707" lvl="2">
              <a:lnSpc>
                <a:spcPts val="2749"/>
              </a:lnSpc>
              <a:buFont typeface="Arial"/>
              <a:buChar char="⚬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Risk: Low-Moderate | Returns: 6-7%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41782" y="5870077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3121" indent="-227707" lvl="2">
              <a:lnSpc>
                <a:spcPts val="2749"/>
              </a:lnSpc>
              <a:buFont typeface="Arial"/>
              <a:buChar char="⚬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Use: Short-term goals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141782" y="6301683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AutoNum type="arabicPeriod" startAt="1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Long Duration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- 3+ years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41782" y="6733280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3121" indent="-227707" lvl="2">
              <a:lnSpc>
                <a:spcPts val="2749"/>
              </a:lnSpc>
              <a:buFont typeface="Arial"/>
              <a:buChar char="⚬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Risk: High interest rate risk | Returns: 7-9%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41782" y="7164886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3121" indent="-227707" lvl="2">
              <a:lnSpc>
                <a:spcPts val="2749"/>
              </a:lnSpc>
              <a:buFont typeface="Arial"/>
              <a:buChar char="⚬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Use: When rates expected to fall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41782" y="7816606"/>
            <a:ext cx="2767603" cy="346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By Credit Quality: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141782" y="8307734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Gilt Funds: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100% government securities (zero credit risk)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41782" y="8739340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Corporate Bond Funds: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AA+ rated corporates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141782" y="9170937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Credit Risk Funds: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Below AA+ (higher yield, higher risk)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23644" y="1853956"/>
            <a:ext cx="2767603" cy="346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Key Concepts: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23644" y="2345084"/>
            <a:ext cx="6732089" cy="784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Duration: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Measures interest rate sensitivity (higher duration = higher risk)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23644" y="3130896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Credit Risk: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Possibility of issuer default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423644" y="3562502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Inverse Relationship: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Bond prices ↓ when interest rates ↑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423644" y="4204697"/>
            <a:ext cx="3321101" cy="424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 b="true">
                <a:solidFill>
                  <a:srgbClr val="FC8337"/>
                </a:solidFill>
                <a:latin typeface="Saira Medium"/>
                <a:ea typeface="Saira Medium"/>
                <a:cs typeface="Saira Medium"/>
                <a:sym typeface="Saira Medium"/>
              </a:rPr>
              <a:t>HYBRID FUNDS: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423644" y="4774559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Conservative: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75-90% debt + 10-25% equity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423644" y="5206155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Balanced: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40-60% equity + 40-60% debt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423644" y="5637762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Aggressive: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65-80% equity + 20-35% debt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423644" y="6069359"/>
            <a:ext cx="6732089" cy="430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749"/>
              </a:lnSpc>
              <a:buFont typeface="Arial"/>
              <a:buChar char="•"/>
            </a:pPr>
            <a:r>
              <a:rPr lang="en-US" b="true" sz="1687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Balanced Advantage:</a:t>
            </a: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Dynamic allocation (30-80% equity)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9423644" y="6748758"/>
            <a:ext cx="6732089" cy="1294657"/>
            <a:chOff x="0" y="0"/>
            <a:chExt cx="8976119" cy="1726209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976106" cy="1726184"/>
            </a:xfrm>
            <a:custGeom>
              <a:avLst/>
              <a:gdLst/>
              <a:ahLst/>
              <a:cxnLst/>
              <a:rect r="r" b="b" t="t" l="l"/>
              <a:pathLst>
                <a:path h="1726184" w="8976106">
                  <a:moveTo>
                    <a:pt x="0" y="265684"/>
                  </a:moveTo>
                  <a:cubicBezTo>
                    <a:pt x="0" y="118999"/>
                    <a:pt x="118999" y="0"/>
                    <a:pt x="265684" y="0"/>
                  </a:cubicBezTo>
                  <a:lnTo>
                    <a:pt x="8710422" y="0"/>
                  </a:lnTo>
                  <a:cubicBezTo>
                    <a:pt x="8857107" y="0"/>
                    <a:pt x="8976106" y="118999"/>
                    <a:pt x="8976106" y="265684"/>
                  </a:cubicBezTo>
                  <a:lnTo>
                    <a:pt x="8976106" y="1460500"/>
                  </a:lnTo>
                  <a:cubicBezTo>
                    <a:pt x="8976106" y="1607185"/>
                    <a:pt x="8857107" y="1726184"/>
                    <a:pt x="8710422" y="1726184"/>
                  </a:cubicBezTo>
                  <a:lnTo>
                    <a:pt x="265684" y="1726184"/>
                  </a:lnTo>
                  <a:cubicBezTo>
                    <a:pt x="118999" y="1726184"/>
                    <a:pt x="0" y="1607312"/>
                    <a:pt x="0" y="1460500"/>
                  </a:cubicBezTo>
                  <a:close/>
                </a:path>
              </a:pathLst>
            </a:custGeom>
            <a:solidFill>
              <a:srgbClr val="4B1E01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34" id="34" descr="preencoded.png"/>
          <p:cNvSpPr/>
          <p:nvPr/>
        </p:nvSpPr>
        <p:spPr>
          <a:xfrm flipH="false" flipV="false" rot="0">
            <a:off x="9644958" y="7079161"/>
            <a:ext cx="276673" cy="221304"/>
          </a:xfrm>
          <a:custGeom>
            <a:avLst/>
            <a:gdLst/>
            <a:ahLst/>
            <a:cxnLst/>
            <a:rect r="r" b="b" t="t" l="l"/>
            <a:pathLst>
              <a:path h="221304" w="276673">
                <a:moveTo>
                  <a:pt x="0" y="0"/>
                </a:moveTo>
                <a:lnTo>
                  <a:pt x="276673" y="0"/>
                </a:lnTo>
                <a:lnTo>
                  <a:pt x="276673" y="221304"/>
                </a:lnTo>
                <a:lnTo>
                  <a:pt x="0" y="2213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26" t="0" r="-430" b="0"/>
            </a:stretch>
          </a:blipFill>
        </p:spPr>
      </p:sp>
      <p:sp>
        <p:nvSpPr>
          <p:cNvPr name="TextBox 35" id="35"/>
          <p:cNvSpPr txBox="true"/>
          <p:nvPr/>
        </p:nvSpPr>
        <p:spPr>
          <a:xfrm rot="0">
            <a:off x="10142934" y="6949078"/>
            <a:ext cx="5791495" cy="784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Value Proposition:</a:t>
            </a:r>
            <a:r>
              <a:rPr lang="en-US" sz="168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"One fund solution balancing growth with stability"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1087336" y="673151"/>
            <a:ext cx="11287420" cy="824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9"/>
              </a:lnSpc>
            </a:pPr>
            <a:r>
              <a:rPr lang="en-US" sz="4999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What Every Investor Must Understand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87336" y="1580407"/>
            <a:ext cx="8551516" cy="656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4000" b="true">
                <a:solidFill>
                  <a:srgbClr val="FC8337"/>
                </a:solidFill>
                <a:latin typeface="Saira Medium"/>
                <a:ea typeface="Saira Medium"/>
                <a:cs typeface="Saira Medium"/>
                <a:sym typeface="Saira Medium"/>
              </a:rPr>
              <a:t>SECTION 1: NAV (NET ASSET VALUE)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7336" y="2532755"/>
            <a:ext cx="16113328" cy="493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Formula:</a:t>
            </a: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NAV = (Total Assets - Total Liabilities) / Total Outstanding Units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7336" y="3226889"/>
            <a:ext cx="16113328" cy="493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Calculated:</a:t>
            </a: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Daily, after market close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87336" y="4242349"/>
            <a:ext cx="3184322" cy="417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BIGGEST MYTH: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7336" y="4809382"/>
            <a:ext cx="7745911" cy="614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00"/>
              </a:lnSpc>
            </a:pPr>
            <a:r>
              <a:rPr lang="en-US" sz="24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❌</a:t>
            </a:r>
            <a:r>
              <a:rPr lang="en-US" sz="249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"NAV ₹50 is cheaper than NAV ₹500"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64278" y="4242349"/>
            <a:ext cx="3184322" cy="417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REALITY: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64278" y="4809382"/>
            <a:ext cx="7745911" cy="614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00"/>
              </a:lnSpc>
            </a:pPr>
            <a:r>
              <a:rPr lang="en-US" sz="2499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✓ NAV level is completely irrelevant to returns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87336" y="6015933"/>
            <a:ext cx="3184322" cy="417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4"/>
              </a:lnSpc>
            </a:pPr>
            <a:r>
              <a:rPr lang="en-US" sz="2499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Example: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87336" y="6729413"/>
            <a:ext cx="16113328" cy="493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Fund A: NAV ₹50 → You get 200 units for ₹10,000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87336" y="7226198"/>
            <a:ext cx="16113328" cy="493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Fund B: NAV ₹500 → You get 20 units for ₹10,000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87336" y="7722984"/>
            <a:ext cx="16113328" cy="493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01625" indent="-150812" lvl="1">
              <a:lnSpc>
                <a:spcPts val="3187"/>
              </a:lnSpc>
              <a:buFont typeface="Arial"/>
              <a:buChar char="•"/>
            </a:pPr>
            <a:r>
              <a:rPr lang="en-US" sz="200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Both grow 10% → Both investments become ₹11,000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087336" y="8502853"/>
            <a:ext cx="16113328" cy="1082278"/>
            <a:chOff x="0" y="0"/>
            <a:chExt cx="21484438" cy="144303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484462" cy="1442974"/>
            </a:xfrm>
            <a:custGeom>
              <a:avLst/>
              <a:gdLst/>
              <a:ahLst/>
              <a:cxnLst/>
              <a:rect r="r" b="b" t="t" l="l"/>
              <a:pathLst>
                <a:path h="1442974" w="21484462">
                  <a:moveTo>
                    <a:pt x="0" y="305689"/>
                  </a:moveTo>
                  <a:cubicBezTo>
                    <a:pt x="0" y="136906"/>
                    <a:pt x="136906" y="0"/>
                    <a:pt x="305689" y="0"/>
                  </a:cubicBezTo>
                  <a:lnTo>
                    <a:pt x="21178774" y="0"/>
                  </a:lnTo>
                  <a:cubicBezTo>
                    <a:pt x="21347557" y="0"/>
                    <a:pt x="21484462" y="136906"/>
                    <a:pt x="21484462" y="305689"/>
                  </a:cubicBezTo>
                  <a:lnTo>
                    <a:pt x="21484462" y="1137285"/>
                  </a:lnTo>
                  <a:cubicBezTo>
                    <a:pt x="21484462" y="1306068"/>
                    <a:pt x="21347557" y="1442974"/>
                    <a:pt x="21178774" y="1442974"/>
                  </a:cubicBezTo>
                  <a:lnTo>
                    <a:pt x="305689" y="1442974"/>
                  </a:lnTo>
                  <a:cubicBezTo>
                    <a:pt x="136906" y="1443101"/>
                    <a:pt x="0" y="1306195"/>
                    <a:pt x="0" y="1137285"/>
                  </a:cubicBezTo>
                  <a:close/>
                </a:path>
              </a:pathLst>
            </a:custGeom>
            <a:solidFill>
              <a:srgbClr val="4B1E01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19" id="19" descr="preencoded.png"/>
          <p:cNvSpPr/>
          <p:nvPr/>
        </p:nvSpPr>
        <p:spPr>
          <a:xfrm flipH="false" flipV="false" rot="0">
            <a:off x="1341987" y="8883853"/>
            <a:ext cx="318345" cy="254641"/>
          </a:xfrm>
          <a:custGeom>
            <a:avLst/>
            <a:gdLst/>
            <a:ahLst/>
            <a:cxnLst/>
            <a:rect r="r" b="b" t="t" l="l"/>
            <a:pathLst>
              <a:path h="254641" w="318345">
                <a:moveTo>
                  <a:pt x="0" y="0"/>
                </a:moveTo>
                <a:lnTo>
                  <a:pt x="318344" y="0"/>
                </a:lnTo>
                <a:lnTo>
                  <a:pt x="318344" y="254642"/>
                </a:lnTo>
                <a:lnTo>
                  <a:pt x="0" y="2546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40" r="0" b="-1144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914973" y="8735320"/>
            <a:ext cx="15031041" cy="493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What Actually Matters:</a:t>
            </a:r>
            <a:r>
              <a:rPr lang="en-US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Portfolio quality, expense ratio, fund manager skill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992238" y="2036121"/>
            <a:ext cx="8798128" cy="905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FC8337"/>
                </a:solidFill>
                <a:latin typeface="Saira Medium"/>
                <a:ea typeface="Saira Medium"/>
                <a:cs typeface="Saira Medium"/>
                <a:sym typeface="Saira Medium"/>
              </a:rPr>
              <a:t>SECTION 2: PLAN CHOICES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92238" y="3035503"/>
            <a:ext cx="7579966" cy="72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2"/>
              </a:lnSpc>
            </a:pPr>
            <a:r>
              <a:rPr lang="en-US" sz="4437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GROWTH vs IDCW (Dividend)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87476" y="4183704"/>
            <a:ext cx="16313048" cy="3280172"/>
            <a:chOff x="0" y="0"/>
            <a:chExt cx="21750731" cy="437356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750655" cy="4373499"/>
            </a:xfrm>
            <a:custGeom>
              <a:avLst/>
              <a:gdLst/>
              <a:ahLst/>
              <a:cxnLst/>
              <a:rect r="r" b="b" t="t" l="l"/>
              <a:pathLst>
                <a:path h="4373499" w="21750655">
                  <a:moveTo>
                    <a:pt x="0" y="346583"/>
                  </a:moveTo>
                  <a:cubicBezTo>
                    <a:pt x="0" y="155194"/>
                    <a:pt x="155575" y="0"/>
                    <a:pt x="347345" y="0"/>
                  </a:cubicBezTo>
                  <a:lnTo>
                    <a:pt x="21403311" y="0"/>
                  </a:lnTo>
                  <a:lnTo>
                    <a:pt x="21403311" y="6350"/>
                  </a:lnTo>
                  <a:lnTo>
                    <a:pt x="21403311" y="0"/>
                  </a:lnTo>
                  <a:cubicBezTo>
                    <a:pt x="21595207" y="0"/>
                    <a:pt x="21750655" y="155194"/>
                    <a:pt x="21750655" y="346583"/>
                  </a:cubicBezTo>
                  <a:lnTo>
                    <a:pt x="21744305" y="346583"/>
                  </a:lnTo>
                  <a:lnTo>
                    <a:pt x="21750655" y="346583"/>
                  </a:lnTo>
                  <a:lnTo>
                    <a:pt x="21750655" y="4026916"/>
                  </a:lnTo>
                  <a:lnTo>
                    <a:pt x="21744305" y="4026916"/>
                  </a:lnTo>
                  <a:lnTo>
                    <a:pt x="21750655" y="4026916"/>
                  </a:lnTo>
                  <a:cubicBezTo>
                    <a:pt x="21750655" y="4218305"/>
                    <a:pt x="21595080" y="4373499"/>
                    <a:pt x="21403311" y="4373499"/>
                  </a:cubicBezTo>
                  <a:lnTo>
                    <a:pt x="21403311" y="4367149"/>
                  </a:lnTo>
                  <a:lnTo>
                    <a:pt x="21403311" y="4373499"/>
                  </a:lnTo>
                  <a:lnTo>
                    <a:pt x="347345" y="4373499"/>
                  </a:lnTo>
                  <a:lnTo>
                    <a:pt x="347345" y="4367149"/>
                  </a:lnTo>
                  <a:lnTo>
                    <a:pt x="347345" y="4373499"/>
                  </a:lnTo>
                  <a:cubicBezTo>
                    <a:pt x="155575" y="4373626"/>
                    <a:pt x="0" y="4218432"/>
                    <a:pt x="0" y="4026916"/>
                  </a:cubicBezTo>
                  <a:lnTo>
                    <a:pt x="0" y="346583"/>
                  </a:lnTo>
                  <a:lnTo>
                    <a:pt x="6350" y="346583"/>
                  </a:lnTo>
                  <a:lnTo>
                    <a:pt x="0" y="346583"/>
                  </a:lnTo>
                  <a:moveTo>
                    <a:pt x="12700" y="346583"/>
                  </a:moveTo>
                  <a:lnTo>
                    <a:pt x="12700" y="4026916"/>
                  </a:lnTo>
                  <a:lnTo>
                    <a:pt x="6350" y="4026916"/>
                  </a:lnTo>
                  <a:lnTo>
                    <a:pt x="12700" y="4026916"/>
                  </a:lnTo>
                  <a:cubicBezTo>
                    <a:pt x="12700" y="4211320"/>
                    <a:pt x="162560" y="4360799"/>
                    <a:pt x="347345" y="4360799"/>
                  </a:cubicBezTo>
                  <a:lnTo>
                    <a:pt x="21403311" y="4360799"/>
                  </a:lnTo>
                  <a:cubicBezTo>
                    <a:pt x="21588223" y="4360799"/>
                    <a:pt x="21737955" y="4211320"/>
                    <a:pt x="21737955" y="4026916"/>
                  </a:cubicBezTo>
                  <a:lnTo>
                    <a:pt x="21737955" y="346583"/>
                  </a:lnTo>
                  <a:cubicBezTo>
                    <a:pt x="21737955" y="162179"/>
                    <a:pt x="21588096" y="12700"/>
                    <a:pt x="21403311" y="12700"/>
                  </a:cubicBezTo>
                  <a:lnTo>
                    <a:pt x="347345" y="12700"/>
                  </a:lnTo>
                  <a:lnTo>
                    <a:pt x="347345" y="6350"/>
                  </a:lnTo>
                  <a:lnTo>
                    <a:pt x="347345" y="12700"/>
                  </a:lnTo>
                  <a:cubicBezTo>
                    <a:pt x="162560" y="12700"/>
                    <a:pt x="12700" y="162179"/>
                    <a:pt x="12700" y="346583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001763" y="4197991"/>
            <a:ext cx="16284473" cy="812902"/>
            <a:chOff x="0" y="0"/>
            <a:chExt cx="21712631" cy="108386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1" id="11"/>
          <p:cNvSpPr txBox="true"/>
          <p:nvPr/>
        </p:nvSpPr>
        <p:spPr>
          <a:xfrm rot="0">
            <a:off x="1285580" y="4282383"/>
            <a:ext cx="3499247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Returns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361384" y="4282383"/>
            <a:ext cx="5530005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Reinvested (NAV grows)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67948" y="4282383"/>
            <a:ext cx="5534768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Distributed periodically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01763" y="5010893"/>
            <a:ext cx="16284473" cy="812902"/>
            <a:chOff x="0" y="0"/>
            <a:chExt cx="21712631" cy="108386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1285580" y="5095284"/>
            <a:ext cx="3499247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Compounding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361384" y="5095284"/>
            <a:ext cx="5530005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Full benefit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467948" y="5095284"/>
            <a:ext cx="5534768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Partial (on remaining)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01763" y="5823795"/>
            <a:ext cx="16284473" cy="812902"/>
            <a:chOff x="0" y="0"/>
            <a:chExt cx="21712631" cy="108386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1285580" y="5908177"/>
            <a:ext cx="3499247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Tax Efficiency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361384" y="5908177"/>
            <a:ext cx="5530005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Higher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467948" y="5908177"/>
            <a:ext cx="5534768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Lower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001763" y="6636696"/>
            <a:ext cx="16284473" cy="812902"/>
            <a:chOff x="0" y="0"/>
            <a:chExt cx="21712631" cy="1083869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1712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21712682">
                  <a:moveTo>
                    <a:pt x="0" y="0"/>
                  </a:moveTo>
                  <a:lnTo>
                    <a:pt x="21712682" y="0"/>
                  </a:lnTo>
                  <a:lnTo>
                    <a:pt x="21712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6" id="26"/>
          <p:cNvSpPr txBox="true"/>
          <p:nvPr/>
        </p:nvSpPr>
        <p:spPr>
          <a:xfrm rot="0">
            <a:off x="1285580" y="6721078"/>
            <a:ext cx="3499247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Best For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361384" y="6721078"/>
            <a:ext cx="5530005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Wealth accumulation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467948" y="6721078"/>
            <a:ext cx="5534768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Regular income need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92238" y="7682808"/>
            <a:ext cx="16303523" cy="548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true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Recommendation:</a:t>
            </a: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Growth plan for 95% of investors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30303">
                <a:alpha val="56078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1327842" y="660502"/>
            <a:ext cx="7999209" cy="791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DIRECT vs REGULAR PLANS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27842" y="2050552"/>
            <a:ext cx="3707159" cy="482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true">
                <a:solidFill>
                  <a:srgbClr val="FC8337"/>
                </a:solidFill>
                <a:latin typeface="Saira Medium"/>
                <a:ea typeface="Saira Medium"/>
                <a:cs typeface="Saira Medium"/>
                <a:sym typeface="Saira Medium"/>
              </a:rPr>
              <a:t>Direct Plan: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27842" y="2694232"/>
            <a:ext cx="7514634" cy="48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No distributor commission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27842" y="3176140"/>
            <a:ext cx="7514634" cy="48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Lower expense ratio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27842" y="3658048"/>
            <a:ext cx="7514634" cy="48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Self-directed investment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54753" y="2050552"/>
            <a:ext cx="3707159" cy="482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true">
                <a:solidFill>
                  <a:srgbClr val="FC8337"/>
                </a:solidFill>
                <a:latin typeface="Saira Medium"/>
                <a:ea typeface="Saira Medium"/>
                <a:cs typeface="Saira Medium"/>
                <a:sym typeface="Saira Medium"/>
              </a:rPr>
              <a:t>Regular Plan: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54753" y="2694232"/>
            <a:ext cx="7514634" cy="48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Includes distributor commission (0.5-1% extra)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54753" y="3176140"/>
            <a:ext cx="7514634" cy="48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Bought through advisors/banks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54753" y="3658048"/>
            <a:ext cx="7514634" cy="48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sz="193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Service from distributor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27842" y="4577210"/>
            <a:ext cx="3707159" cy="482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 b="true">
                <a:solidFill>
                  <a:srgbClr val="FFFFFF"/>
                </a:solidFill>
                <a:latin typeface="Saira Medium"/>
                <a:ea typeface="Saira Medium"/>
                <a:cs typeface="Saira Medium"/>
                <a:sym typeface="Saira Medium"/>
              </a:rPr>
              <a:t>Impact Example: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27842" y="5344420"/>
            <a:ext cx="15632163" cy="48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₹10 lakh invested for 20 years @ 12% gross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27842" y="6350946"/>
            <a:ext cx="5004797" cy="691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74"/>
              </a:lnSpc>
            </a:pPr>
            <a:r>
              <a:rPr lang="en-US" sz="6374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₹67L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85552" y="7332459"/>
            <a:ext cx="3089224" cy="40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375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Regular Plan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27842" y="7800232"/>
            <a:ext cx="5004797" cy="48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193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(2% expense)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641459" y="6350946"/>
            <a:ext cx="5004797" cy="691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74"/>
              </a:lnSpc>
            </a:pPr>
            <a:r>
              <a:rPr lang="en-US" sz="6374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₹80L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599159" y="7332459"/>
            <a:ext cx="3089224" cy="40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375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Direct Plan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641459" y="7800232"/>
            <a:ext cx="5004797" cy="48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193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(1% expense)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955066" y="6350946"/>
            <a:ext cx="5004940" cy="691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74"/>
              </a:lnSpc>
            </a:pPr>
            <a:r>
              <a:rPr lang="en-US" sz="6374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₹13L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912928" y="7332459"/>
            <a:ext cx="3089224" cy="40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2375" b="true">
                <a:solidFill>
                  <a:srgbClr val="E5E0DF"/>
                </a:solidFill>
                <a:latin typeface="Saira Medium"/>
                <a:ea typeface="Saira Medium"/>
                <a:cs typeface="Saira Medium"/>
                <a:sym typeface="Saira Medium"/>
              </a:rPr>
              <a:t>Difference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955066" y="7800232"/>
            <a:ext cx="5004940" cy="48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193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(19% more!)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327842" y="8559403"/>
            <a:ext cx="15632163" cy="1050131"/>
            <a:chOff x="0" y="0"/>
            <a:chExt cx="20842884" cy="140017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0842858" cy="1400175"/>
            </a:xfrm>
            <a:custGeom>
              <a:avLst/>
              <a:gdLst/>
              <a:ahLst/>
              <a:cxnLst/>
              <a:rect r="r" b="b" t="t" l="l"/>
              <a:pathLst>
                <a:path h="1400175" w="20842858">
                  <a:moveTo>
                    <a:pt x="0" y="296545"/>
                  </a:moveTo>
                  <a:cubicBezTo>
                    <a:pt x="0" y="132842"/>
                    <a:pt x="132842" y="0"/>
                    <a:pt x="296545" y="0"/>
                  </a:cubicBezTo>
                  <a:lnTo>
                    <a:pt x="20546313" y="0"/>
                  </a:lnTo>
                  <a:cubicBezTo>
                    <a:pt x="20710144" y="0"/>
                    <a:pt x="20842858" y="132842"/>
                    <a:pt x="20842858" y="296545"/>
                  </a:cubicBezTo>
                  <a:lnTo>
                    <a:pt x="20842858" y="1103630"/>
                  </a:lnTo>
                  <a:cubicBezTo>
                    <a:pt x="20842858" y="1267460"/>
                    <a:pt x="20710017" y="1400175"/>
                    <a:pt x="20546313" y="1400175"/>
                  </a:cubicBezTo>
                  <a:lnTo>
                    <a:pt x="296545" y="1400175"/>
                  </a:lnTo>
                  <a:cubicBezTo>
                    <a:pt x="132842" y="1400175"/>
                    <a:pt x="0" y="1267333"/>
                    <a:pt x="0" y="1103630"/>
                  </a:cubicBezTo>
                  <a:close/>
                </a:path>
              </a:pathLst>
            </a:custGeom>
            <a:solidFill>
              <a:srgbClr val="4B1E01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27" id="27" descr="preencoded.png"/>
          <p:cNvSpPr/>
          <p:nvPr/>
        </p:nvSpPr>
        <p:spPr>
          <a:xfrm flipH="false" flipV="false" rot="0">
            <a:off x="1574902" y="8928202"/>
            <a:ext cx="308820" cy="247059"/>
          </a:xfrm>
          <a:custGeom>
            <a:avLst/>
            <a:gdLst/>
            <a:ahLst/>
            <a:cxnLst/>
            <a:rect r="r" b="b" t="t" l="l"/>
            <a:pathLst>
              <a:path h="247059" w="308820">
                <a:moveTo>
                  <a:pt x="0" y="0"/>
                </a:moveTo>
                <a:lnTo>
                  <a:pt x="308819" y="0"/>
                </a:lnTo>
                <a:lnTo>
                  <a:pt x="308819" y="247059"/>
                </a:lnTo>
                <a:lnTo>
                  <a:pt x="0" y="2470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782" r="0" b="-778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2130771" y="8782498"/>
            <a:ext cx="14582184" cy="481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 b="true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Key Takeaway:</a:t>
            </a:r>
            <a:r>
              <a:rPr lang="en-US" sz="1937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"Even 1% annual cost difference creates massive wealth gap due to compounding"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DAG-Prir1OE</dc:identifier>
  <dcterms:modified xsi:type="dcterms:W3CDTF">2011-08-01T06:04:30Z</dcterms:modified>
  <cp:revision>1</cp:revision>
  <dc:title>Comprehensive-Study-on-Mutual-Funds.pptx</dc:title>
</cp:coreProperties>
</file>

<file path=docProps/thumbnail.jpeg>
</file>